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9" r:id="rId7"/>
    <p:sldId id="259" r:id="rId8"/>
    <p:sldId id="274" r:id="rId9"/>
    <p:sldId id="271" r:id="rId10"/>
    <p:sldId id="270" r:id="rId11"/>
    <p:sldId id="260" r:id="rId12"/>
    <p:sldId id="261" r:id="rId13"/>
    <p:sldId id="273" r:id="rId14"/>
    <p:sldId id="268" r:id="rId15"/>
    <p:sldId id="26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14" autoAdjust="0"/>
    <p:restoredTop sz="94660"/>
  </p:normalViewPr>
  <p:slideViewPr>
    <p:cSldViewPr snapToGrid="0">
      <p:cViewPr varScale="1">
        <p:scale>
          <a:sx n="74" d="100"/>
          <a:sy n="74" d="100"/>
        </p:scale>
        <p:origin x="44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l Williams" userId="51419f5b-722a-43b7-b79e-ae6ab60950ce" providerId="ADAL" clId="{1AD20ED5-ED43-41BB-A183-2D6F0205BF12}"/>
    <pc:docChg chg="modSld">
      <pc:chgData name="Mel Williams" userId="51419f5b-722a-43b7-b79e-ae6ab60950ce" providerId="ADAL" clId="{1AD20ED5-ED43-41BB-A183-2D6F0205BF12}" dt="2025-09-09T10:05:33.725" v="11" actId="20577"/>
      <pc:docMkLst>
        <pc:docMk/>
      </pc:docMkLst>
      <pc:sldChg chg="modSp mod">
        <pc:chgData name="Mel Williams" userId="51419f5b-722a-43b7-b79e-ae6ab60950ce" providerId="ADAL" clId="{1AD20ED5-ED43-41BB-A183-2D6F0205BF12}" dt="2025-09-09T10:05:33.725" v="11" actId="20577"/>
        <pc:sldMkLst>
          <pc:docMk/>
          <pc:sldMk cId="4015528126" sldId="256"/>
        </pc:sldMkLst>
        <pc:spChg chg="mod">
          <ac:chgData name="Mel Williams" userId="51419f5b-722a-43b7-b79e-ae6ab60950ce" providerId="ADAL" clId="{1AD20ED5-ED43-41BB-A183-2D6F0205BF12}" dt="2025-09-09T10:05:33.725" v="11" actId="20577"/>
          <ac:spMkLst>
            <pc:docMk/>
            <pc:sldMk cId="4015528126" sldId="256"/>
            <ac:spMk id="3" creationId="{00000000-0000-0000-0000-000000000000}"/>
          </ac:spMkLst>
        </pc:spChg>
        <pc:picChg chg="mod">
          <ac:chgData name="Mel Williams" userId="51419f5b-722a-43b7-b79e-ae6ab60950ce" providerId="ADAL" clId="{1AD20ED5-ED43-41BB-A183-2D6F0205BF12}" dt="2025-09-09T10:05:19.415" v="1" actId="1076"/>
          <ac:picMkLst>
            <pc:docMk/>
            <pc:sldMk cId="4015528126" sldId="256"/>
            <ac:picMk id="5" creationId="{6C1471A7-FFD9-45C4-A64D-E75DCA70729A}"/>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E8EF4E7-C672-4997-971F-7C649B5F498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6CE0F9-30C0-43E6-BDB0-D9CE2C042FEC}" type="slidenum">
              <a:rPr lang="en-GB" smtClean="0"/>
              <a:t>‹#›</a:t>
            </a:fld>
            <a:endParaRPr lang="en-GB"/>
          </a:p>
        </p:txBody>
      </p:sp>
    </p:spTree>
    <p:extLst>
      <p:ext uri="{BB962C8B-B14F-4D97-AF65-F5344CB8AC3E}">
        <p14:creationId xmlns:p14="http://schemas.microsoft.com/office/powerpoint/2010/main" val="2982945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8EF4E7-C672-4997-971F-7C649B5F498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6CE0F9-30C0-43E6-BDB0-D9CE2C042FEC}" type="slidenum">
              <a:rPr lang="en-GB" smtClean="0"/>
              <a:t>‹#›</a:t>
            </a:fld>
            <a:endParaRPr lang="en-GB"/>
          </a:p>
        </p:txBody>
      </p:sp>
    </p:spTree>
    <p:extLst>
      <p:ext uri="{BB962C8B-B14F-4D97-AF65-F5344CB8AC3E}">
        <p14:creationId xmlns:p14="http://schemas.microsoft.com/office/powerpoint/2010/main" val="1264917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E8EF4E7-C672-4997-971F-7C649B5F498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6CE0F9-30C0-43E6-BDB0-D9CE2C042FEC}" type="slidenum">
              <a:rPr lang="en-GB" smtClean="0"/>
              <a:t>‹#›</a:t>
            </a:fld>
            <a:endParaRPr lang="en-GB"/>
          </a:p>
        </p:txBody>
      </p:sp>
    </p:spTree>
    <p:extLst>
      <p:ext uri="{BB962C8B-B14F-4D97-AF65-F5344CB8AC3E}">
        <p14:creationId xmlns:p14="http://schemas.microsoft.com/office/powerpoint/2010/main" val="83516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E8EF4E7-C672-4997-971F-7C649B5F4982}"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6CE0F9-30C0-43E6-BDB0-D9CE2C042FEC}" type="slidenum">
              <a:rPr lang="en-GB" smtClean="0"/>
              <a:t>‹#›</a:t>
            </a:fld>
            <a:endParaRPr lang="en-GB"/>
          </a:p>
        </p:txBody>
      </p:sp>
    </p:spTree>
    <p:extLst>
      <p:ext uri="{BB962C8B-B14F-4D97-AF65-F5344CB8AC3E}">
        <p14:creationId xmlns:p14="http://schemas.microsoft.com/office/powerpoint/2010/main" val="3951380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E8EF4E7-C672-4997-971F-7C649B5F4982}" type="datetimeFigureOut">
              <a:rPr lang="en-GB" smtClean="0"/>
              <a:t>09/09/2025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C6CE0F9-30C0-43E6-BDB0-D9CE2C042FEC}" type="slidenum">
              <a:rPr lang="en-GB" smtClean="0"/>
              <a:t>‹#›</a:t>
            </a:fld>
            <a:endParaRPr lang="en-GB"/>
          </a:p>
        </p:txBody>
      </p:sp>
    </p:spTree>
    <p:extLst>
      <p:ext uri="{BB962C8B-B14F-4D97-AF65-F5344CB8AC3E}">
        <p14:creationId xmlns:p14="http://schemas.microsoft.com/office/powerpoint/2010/main" val="165845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E8EF4E7-C672-4997-971F-7C649B5F4982}" type="datetimeFigureOut">
              <a:rPr lang="en-GB" smtClean="0"/>
              <a:t>09/09/2025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C6CE0F9-30C0-43E6-BDB0-D9CE2C042FEC}" type="slidenum">
              <a:rPr lang="en-GB" smtClean="0"/>
              <a:t>‹#›</a:t>
            </a:fld>
            <a:endParaRPr lang="en-GB"/>
          </a:p>
        </p:txBody>
      </p:sp>
    </p:spTree>
    <p:extLst>
      <p:ext uri="{BB962C8B-B14F-4D97-AF65-F5344CB8AC3E}">
        <p14:creationId xmlns:p14="http://schemas.microsoft.com/office/powerpoint/2010/main" val="827543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8EF4E7-C672-4997-971F-7C649B5F4982}" type="datetimeFigureOut">
              <a:rPr lang="en-GB" smtClean="0"/>
              <a:t>09/09/2025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C6CE0F9-30C0-43E6-BDB0-D9CE2C042FEC}" type="slidenum">
              <a:rPr lang="en-GB" smtClean="0"/>
              <a:t>‹#›</a:t>
            </a:fld>
            <a:endParaRPr lang="en-GB"/>
          </a:p>
        </p:txBody>
      </p:sp>
    </p:spTree>
    <p:extLst>
      <p:ext uri="{BB962C8B-B14F-4D97-AF65-F5344CB8AC3E}">
        <p14:creationId xmlns:p14="http://schemas.microsoft.com/office/powerpoint/2010/main" val="2136194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E8EF4E7-C672-4997-971F-7C649B5F4982}"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6CE0F9-30C0-43E6-BDB0-D9CE2C042FEC}" type="slidenum">
              <a:rPr lang="en-GB" smtClean="0"/>
              <a:t>‹#›</a:t>
            </a:fld>
            <a:endParaRPr lang="en-GB"/>
          </a:p>
        </p:txBody>
      </p:sp>
    </p:spTree>
    <p:extLst>
      <p:ext uri="{BB962C8B-B14F-4D97-AF65-F5344CB8AC3E}">
        <p14:creationId xmlns:p14="http://schemas.microsoft.com/office/powerpoint/2010/main" val="2784187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E8EF4E7-C672-4997-971F-7C649B5F4982}"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C6CE0F9-30C0-43E6-BDB0-D9CE2C042FEC}" type="slidenum">
              <a:rPr lang="en-GB" smtClean="0"/>
              <a:t>‹#›</a:t>
            </a:fld>
            <a:endParaRPr lang="en-GB"/>
          </a:p>
        </p:txBody>
      </p:sp>
    </p:spTree>
    <p:extLst>
      <p:ext uri="{BB962C8B-B14F-4D97-AF65-F5344CB8AC3E}">
        <p14:creationId xmlns:p14="http://schemas.microsoft.com/office/powerpoint/2010/main" val="381267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8EF4E7-C672-4997-971F-7C649B5F498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6CE0F9-30C0-43E6-BDB0-D9CE2C042FEC}" type="slidenum">
              <a:rPr lang="en-GB" smtClean="0"/>
              <a:t>‹#›</a:t>
            </a:fld>
            <a:endParaRPr lang="en-GB"/>
          </a:p>
        </p:txBody>
      </p:sp>
    </p:spTree>
    <p:extLst>
      <p:ext uri="{BB962C8B-B14F-4D97-AF65-F5344CB8AC3E}">
        <p14:creationId xmlns:p14="http://schemas.microsoft.com/office/powerpoint/2010/main" val="136394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E8EF4E7-C672-4997-971F-7C649B5F4982}"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C6CE0F9-30C0-43E6-BDB0-D9CE2C042FEC}" type="slidenum">
              <a:rPr lang="en-GB" smtClean="0"/>
              <a:t>‹#›</a:t>
            </a:fld>
            <a:endParaRPr lang="en-GB"/>
          </a:p>
        </p:txBody>
      </p:sp>
    </p:spTree>
    <p:extLst>
      <p:ext uri="{BB962C8B-B14F-4D97-AF65-F5344CB8AC3E}">
        <p14:creationId xmlns:p14="http://schemas.microsoft.com/office/powerpoint/2010/main" val="1077831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8EF4E7-C672-4997-971F-7C649B5F4982}" type="datetimeFigureOut">
              <a:rPr lang="en-GB" smtClean="0"/>
              <a:t>09/09/2025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6CE0F9-30C0-43E6-BDB0-D9CE2C042FEC}" type="slidenum">
              <a:rPr lang="en-GB" smtClean="0"/>
              <a:t>‹#›</a:t>
            </a:fld>
            <a:endParaRPr lang="en-GB"/>
          </a:p>
        </p:txBody>
      </p:sp>
    </p:spTree>
    <p:extLst>
      <p:ext uri="{BB962C8B-B14F-4D97-AF65-F5344CB8AC3E}">
        <p14:creationId xmlns:p14="http://schemas.microsoft.com/office/powerpoint/2010/main" val="33256172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hyperlink" Target="mailto:LWPS.Office@coastalpartnership.co.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65386" y="952657"/>
            <a:ext cx="9144000" cy="2387600"/>
          </a:xfrm>
        </p:spPr>
        <p:txBody>
          <a:bodyPr/>
          <a:lstStyle/>
          <a:p>
            <a:r>
              <a:rPr lang="en-GB" dirty="0">
                <a:latin typeface="Twinkl Cursive Looped" panose="02000000000000000000" pitchFamily="2" charset="0"/>
              </a:rPr>
              <a:t>Welcome to </a:t>
            </a:r>
            <a:r>
              <a:rPr lang="en-GB" dirty="0" err="1">
                <a:latin typeface="Twinkl Cursive Looped" panose="02000000000000000000" pitchFamily="2" charset="0"/>
              </a:rPr>
              <a:t>Tadnoll</a:t>
            </a:r>
            <a:r>
              <a:rPr lang="en-GB" dirty="0">
                <a:latin typeface="Twinkl Cursive Looped" panose="02000000000000000000" pitchFamily="2" charset="0"/>
              </a:rPr>
              <a:t> Class</a:t>
            </a:r>
          </a:p>
        </p:txBody>
      </p:sp>
      <p:sp>
        <p:nvSpPr>
          <p:cNvPr id="3" name="Subtitle 2"/>
          <p:cNvSpPr>
            <a:spLocks noGrp="1"/>
          </p:cNvSpPr>
          <p:nvPr>
            <p:ph type="subTitle" idx="1"/>
          </p:nvPr>
        </p:nvSpPr>
        <p:spPr>
          <a:xfrm>
            <a:off x="2867025" y="3735388"/>
            <a:ext cx="9144000" cy="1655762"/>
          </a:xfrm>
        </p:spPr>
        <p:txBody>
          <a:bodyPr>
            <a:normAutofit fontScale="77500" lnSpcReduction="20000"/>
          </a:bodyPr>
          <a:lstStyle/>
          <a:p>
            <a:r>
              <a:rPr lang="en-GB" dirty="0">
                <a:latin typeface="Twinkl Cursive Looped" panose="02000000000000000000" pitchFamily="2" charset="0"/>
              </a:rPr>
              <a:t>2025 / 2026</a:t>
            </a:r>
          </a:p>
          <a:p>
            <a:endParaRPr lang="en-GB" dirty="0">
              <a:latin typeface="Twinkl Cursive Looped" panose="02000000000000000000" pitchFamily="2" charset="0"/>
            </a:endParaRPr>
          </a:p>
          <a:p>
            <a:r>
              <a:rPr lang="en-GB" dirty="0">
                <a:latin typeface="Twinkl Cursive Looped" panose="02000000000000000000" pitchFamily="2" charset="0"/>
              </a:rPr>
              <a:t>Teacher: Mel Williams</a:t>
            </a:r>
          </a:p>
          <a:p>
            <a:r>
              <a:rPr lang="en-GB" dirty="0">
                <a:latin typeface="Twinkl Cursive Looped" panose="02000000000000000000" pitchFamily="2" charset="0"/>
              </a:rPr>
              <a:t>Teaching Assistants: Mrs Lee, Mrs Bevis &amp; </a:t>
            </a:r>
            <a:r>
              <a:rPr lang="en-GB">
                <a:latin typeface="Twinkl Cursive Looped" panose="02000000000000000000" pitchFamily="2" charset="0"/>
              </a:rPr>
              <a:t>Mrs Aldridge</a:t>
            </a:r>
            <a:endParaRPr lang="en-GB" dirty="0">
              <a:latin typeface="Twinkl Cursive Looped" panose="02000000000000000000" pitchFamily="2" charset="0"/>
            </a:endParaRPr>
          </a:p>
          <a:p>
            <a:r>
              <a:rPr lang="en-GB" dirty="0">
                <a:latin typeface="Twinkl Cursive Looped" panose="02000000000000000000" pitchFamily="2" charset="0"/>
              </a:rPr>
              <a:t>Year Group: Reception and Year One</a:t>
            </a:r>
          </a:p>
        </p:txBody>
      </p:sp>
      <p:pic>
        <p:nvPicPr>
          <p:cNvPr id="1026" name="Picture 2" descr="Bold Banner Welcome Postcard | SmartPractice Veterinary"/>
          <p:cNvPicPr>
            <a:picLocks noChangeAspect="1" noChangeArrowheads="1"/>
          </p:cNvPicPr>
          <p:nvPr/>
        </p:nvPicPr>
        <p:blipFill rotWithShape="1">
          <a:blip r:embed="rId2">
            <a:extLst>
              <a:ext uri="{28A0092B-C50C-407E-A947-70E740481C1C}">
                <a14:useLocalDpi xmlns:a14="http://schemas.microsoft.com/office/drawing/2010/main" val="0"/>
              </a:ext>
            </a:extLst>
          </a:blip>
          <a:srcRect l="2273" t="11068" r="3472" b="40563"/>
          <a:stretch/>
        </p:blipFill>
        <p:spPr bwMode="auto">
          <a:xfrm>
            <a:off x="4997002" y="193180"/>
            <a:ext cx="5254580" cy="17000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C1471A7-FFD9-45C4-A64D-E75DCA70729A}"/>
              </a:ext>
            </a:extLst>
          </p:cNvPr>
          <p:cNvPicPr>
            <a:picLocks noChangeAspect="1"/>
          </p:cNvPicPr>
          <p:nvPr/>
        </p:nvPicPr>
        <p:blipFill>
          <a:blip r:embed="rId3"/>
          <a:stretch>
            <a:fillRect/>
          </a:stretch>
        </p:blipFill>
        <p:spPr>
          <a:xfrm>
            <a:off x="527878" y="1690937"/>
            <a:ext cx="3218770" cy="3298640"/>
          </a:xfrm>
          <a:prstGeom prst="rect">
            <a:avLst/>
          </a:prstGeom>
        </p:spPr>
      </p:pic>
    </p:spTree>
    <p:extLst>
      <p:ext uri="{BB962C8B-B14F-4D97-AF65-F5344CB8AC3E}">
        <p14:creationId xmlns:p14="http://schemas.microsoft.com/office/powerpoint/2010/main" val="40155281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653" y="47688"/>
            <a:ext cx="10515600" cy="858647"/>
          </a:xfrm>
        </p:spPr>
        <p:txBody>
          <a:bodyPr/>
          <a:lstStyle/>
          <a:p>
            <a:pPr algn="ctr"/>
            <a:r>
              <a:rPr lang="en-GB" b="1" dirty="0">
                <a:latin typeface="Twinkl Cursive Looped" panose="02000000000000000000" pitchFamily="2" charset="0"/>
              </a:rPr>
              <a:t>The Year Ahead…</a:t>
            </a:r>
          </a:p>
        </p:txBody>
      </p:sp>
      <p:sp>
        <p:nvSpPr>
          <p:cNvPr id="3" name="Content Placeholder 2"/>
          <p:cNvSpPr>
            <a:spLocks noGrp="1"/>
          </p:cNvSpPr>
          <p:nvPr>
            <p:ph idx="1"/>
          </p:nvPr>
        </p:nvSpPr>
        <p:spPr>
          <a:xfrm>
            <a:off x="1005625" y="5756856"/>
            <a:ext cx="10515600" cy="875979"/>
          </a:xfrm>
        </p:spPr>
        <p:txBody>
          <a:bodyPr>
            <a:noAutofit/>
          </a:bodyPr>
          <a:lstStyle/>
          <a:p>
            <a:r>
              <a:rPr lang="en-GB" sz="2400" dirty="0">
                <a:latin typeface="Twinkl Cursive Looped" panose="02000000000000000000" pitchFamily="2" charset="0"/>
              </a:rPr>
              <a:t>Information about school trips, any visitors and additional events will follow nearer the time.</a:t>
            </a:r>
          </a:p>
        </p:txBody>
      </p:sp>
      <p:pic>
        <p:nvPicPr>
          <p:cNvPr id="8" name="Picture 7">
            <a:extLst>
              <a:ext uri="{FF2B5EF4-FFF2-40B4-BE49-F238E27FC236}">
                <a16:creationId xmlns:a16="http://schemas.microsoft.com/office/drawing/2014/main" id="{217B6B4C-DC9B-CF53-46D2-F04D5DC1920F}"/>
              </a:ext>
            </a:extLst>
          </p:cNvPr>
          <p:cNvPicPr>
            <a:picLocks noChangeAspect="1"/>
          </p:cNvPicPr>
          <p:nvPr/>
        </p:nvPicPr>
        <p:blipFill>
          <a:blip r:embed="rId2"/>
          <a:srcRect l="21361" t="38161" r="21742" b="49066"/>
          <a:stretch>
            <a:fillRect/>
          </a:stretch>
        </p:blipFill>
        <p:spPr>
          <a:xfrm>
            <a:off x="325821" y="1451455"/>
            <a:ext cx="11778998" cy="1652717"/>
          </a:xfrm>
          <a:prstGeom prst="rect">
            <a:avLst/>
          </a:prstGeom>
        </p:spPr>
      </p:pic>
    </p:spTree>
    <p:extLst>
      <p:ext uri="{BB962C8B-B14F-4D97-AF65-F5344CB8AC3E}">
        <p14:creationId xmlns:p14="http://schemas.microsoft.com/office/powerpoint/2010/main" val="1485835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dirty="0"/>
              <a:t>Reception Baseline</a:t>
            </a:r>
          </a:p>
          <a:p>
            <a:pPr marL="0" indent="0">
              <a:buNone/>
            </a:pPr>
            <a:r>
              <a:rPr lang="en-GB" dirty="0"/>
              <a:t>Year One Phonics Check</a:t>
            </a:r>
          </a:p>
          <a:p>
            <a:pPr marL="0" indent="0">
              <a:buNone/>
            </a:pPr>
            <a:endParaRPr lang="en-GB" dirty="0"/>
          </a:p>
          <a:p>
            <a:pPr marL="0" indent="0">
              <a:buNone/>
            </a:pPr>
            <a:r>
              <a:rPr lang="en-GB" dirty="0"/>
              <a:t>Teachers will assess pupils in all year groups at regular intervals throughout the year and your child’s progress will be shared with you in parent teacher consultations (usually October and February) and in the final annual written report (July).   </a:t>
            </a:r>
          </a:p>
        </p:txBody>
      </p:sp>
      <p:sp>
        <p:nvSpPr>
          <p:cNvPr id="5" name="Title 1"/>
          <p:cNvSpPr>
            <a:spLocks noGrp="1"/>
          </p:cNvSpPr>
          <p:nvPr>
            <p:ph type="title"/>
          </p:nvPr>
        </p:nvSpPr>
        <p:spPr/>
        <p:txBody>
          <a:bodyPr/>
          <a:lstStyle/>
          <a:p>
            <a:pPr algn="ctr"/>
            <a:r>
              <a:rPr lang="en-GB" b="1" dirty="0">
                <a:latin typeface="Twinkl Cursive Looped" panose="02000000000000000000" pitchFamily="2" charset="0"/>
              </a:rPr>
              <a:t>Statutory Assessments</a:t>
            </a:r>
          </a:p>
        </p:txBody>
      </p:sp>
    </p:spTree>
    <p:extLst>
      <p:ext uri="{BB962C8B-B14F-4D97-AF65-F5344CB8AC3E}">
        <p14:creationId xmlns:p14="http://schemas.microsoft.com/office/powerpoint/2010/main" val="1573912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16700"/>
          </a:xfrm>
        </p:spPr>
        <p:txBody>
          <a:bodyPr/>
          <a:lstStyle/>
          <a:p>
            <a:pPr algn="ctr"/>
            <a:r>
              <a:rPr lang="en-GB" b="1" u="sng" dirty="0">
                <a:latin typeface="Twinkl Cursive Looped" panose="02000000000000000000" pitchFamily="2" charset="0"/>
              </a:rPr>
              <a:t>Weekly Timetable</a:t>
            </a:r>
          </a:p>
        </p:txBody>
      </p:sp>
      <p:sp>
        <p:nvSpPr>
          <p:cNvPr id="3" name="Content Placeholder 2"/>
          <p:cNvSpPr>
            <a:spLocks noGrp="1"/>
          </p:cNvSpPr>
          <p:nvPr>
            <p:ph idx="1"/>
          </p:nvPr>
        </p:nvSpPr>
        <p:spPr>
          <a:xfrm>
            <a:off x="300446" y="6157416"/>
            <a:ext cx="11547565" cy="607856"/>
          </a:xfrm>
        </p:spPr>
        <p:txBody>
          <a:bodyPr>
            <a:noAutofit/>
          </a:bodyPr>
          <a:lstStyle/>
          <a:p>
            <a:r>
              <a:rPr lang="en-GB" dirty="0">
                <a:latin typeface="Twinkl Cursive Looped" panose="02000000000000000000" pitchFamily="2" charset="0"/>
              </a:rPr>
              <a:t>PE on Mondays	- Forest School on Tuesdays</a:t>
            </a:r>
          </a:p>
          <a:p>
            <a:endParaRPr lang="en-GB" dirty="0">
              <a:latin typeface="Twinkl Cursive Looped" panose="02000000000000000000" pitchFamily="2" charset="0"/>
            </a:endParaRPr>
          </a:p>
        </p:txBody>
      </p:sp>
      <p:pic>
        <p:nvPicPr>
          <p:cNvPr id="6" name="Picture 5">
            <a:extLst>
              <a:ext uri="{FF2B5EF4-FFF2-40B4-BE49-F238E27FC236}">
                <a16:creationId xmlns:a16="http://schemas.microsoft.com/office/drawing/2014/main" id="{F18EEE69-8D65-FD59-099A-02E8C4397459}"/>
              </a:ext>
            </a:extLst>
          </p:cNvPr>
          <p:cNvPicPr>
            <a:picLocks noChangeAspect="1"/>
          </p:cNvPicPr>
          <p:nvPr/>
        </p:nvPicPr>
        <p:blipFill>
          <a:blip r:embed="rId2"/>
          <a:srcRect l="9579" t="32643" r="14464" b="10216"/>
          <a:stretch>
            <a:fillRect/>
          </a:stretch>
        </p:blipFill>
        <p:spPr>
          <a:xfrm>
            <a:off x="1208688" y="1198178"/>
            <a:ext cx="9690539" cy="4556185"/>
          </a:xfrm>
          <a:prstGeom prst="rect">
            <a:avLst/>
          </a:prstGeom>
        </p:spPr>
      </p:pic>
    </p:spTree>
    <p:extLst>
      <p:ext uri="{BB962C8B-B14F-4D97-AF65-F5344CB8AC3E}">
        <p14:creationId xmlns:p14="http://schemas.microsoft.com/office/powerpoint/2010/main" val="3646787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7383" y="1271451"/>
            <a:ext cx="11066417" cy="5416732"/>
          </a:xfrm>
        </p:spPr>
        <p:txBody>
          <a:bodyPr>
            <a:normAutofit fontScale="32500" lnSpcReduction="20000"/>
          </a:bodyPr>
          <a:lstStyle/>
          <a:p>
            <a:r>
              <a:rPr lang="en-GB" sz="5500" dirty="0"/>
              <a:t>Our uniform is supplied by AF Joy, a clothing shop in Wareham. They have a full selection of items in stock and are open 6 days a week.</a:t>
            </a:r>
          </a:p>
          <a:p>
            <a:r>
              <a:rPr lang="en-GB" sz="5500" dirty="0"/>
              <a:t>Please ensure ALL uniform and book-bags are clearly named. </a:t>
            </a:r>
          </a:p>
          <a:p>
            <a:endParaRPr lang="en-GB" sz="5500" dirty="0"/>
          </a:p>
          <a:p>
            <a:pPr marL="0" indent="0">
              <a:buNone/>
            </a:pPr>
            <a:r>
              <a:rPr lang="en-GB" sz="5500" dirty="0"/>
              <a:t>Uniform:</a:t>
            </a:r>
          </a:p>
          <a:p>
            <a:r>
              <a:rPr lang="en-GB" sz="5500" dirty="0"/>
              <a:t>Burgundy cardigan or sweatshirt with logo</a:t>
            </a:r>
          </a:p>
          <a:p>
            <a:r>
              <a:rPr lang="en-GB" sz="5500" dirty="0"/>
              <a:t>White blouse, shirt or polo shirt</a:t>
            </a:r>
          </a:p>
          <a:p>
            <a:r>
              <a:rPr lang="en-GB" sz="5500" dirty="0"/>
              <a:t>Dark grey skirt or trousers or tailored shorts</a:t>
            </a:r>
          </a:p>
          <a:p>
            <a:r>
              <a:rPr lang="en-GB" sz="5500" dirty="0"/>
              <a:t>Red and white checked dress for summer</a:t>
            </a:r>
          </a:p>
          <a:p>
            <a:r>
              <a:rPr lang="en-GB" sz="5500" dirty="0"/>
              <a:t>Black shoes which can be polished (no trainers)</a:t>
            </a:r>
          </a:p>
          <a:p>
            <a:pPr marL="0" indent="0">
              <a:buNone/>
            </a:pPr>
            <a:endParaRPr lang="en-GB" sz="5500" dirty="0"/>
          </a:p>
          <a:p>
            <a:pPr marL="0" indent="0">
              <a:buNone/>
            </a:pPr>
            <a:r>
              <a:rPr lang="en-GB" sz="5500" dirty="0"/>
              <a:t>PE kit:</a:t>
            </a:r>
          </a:p>
          <a:p>
            <a:r>
              <a:rPr lang="en-GB" sz="5500" dirty="0"/>
              <a:t>Burgundy shorts</a:t>
            </a:r>
          </a:p>
          <a:p>
            <a:r>
              <a:rPr lang="en-GB" sz="5500" dirty="0"/>
              <a:t>Plain dark grey/navy/black joggers</a:t>
            </a:r>
          </a:p>
          <a:p>
            <a:r>
              <a:rPr lang="en-GB" sz="5500" dirty="0"/>
              <a:t>Yellow T Shirt with logo</a:t>
            </a:r>
          </a:p>
          <a:p>
            <a:r>
              <a:rPr lang="en-GB" sz="5500" dirty="0"/>
              <a:t>Burgundy sweatshirt/hooded top or burgundy school fleece with logo</a:t>
            </a:r>
          </a:p>
          <a:p>
            <a:r>
              <a:rPr lang="en-GB" sz="5500" dirty="0"/>
              <a:t>Trainers</a:t>
            </a:r>
          </a:p>
          <a:p>
            <a:pPr marL="0" indent="0">
              <a:buNone/>
            </a:pPr>
            <a:endParaRPr lang="en-GB" sz="5500" dirty="0"/>
          </a:p>
          <a:p>
            <a:endParaRPr lang="en-GB" dirty="0"/>
          </a:p>
        </p:txBody>
      </p:sp>
      <p:sp>
        <p:nvSpPr>
          <p:cNvPr id="4" name="Title 1"/>
          <p:cNvSpPr>
            <a:spLocks noGrp="1"/>
          </p:cNvSpPr>
          <p:nvPr>
            <p:ph type="title"/>
          </p:nvPr>
        </p:nvSpPr>
        <p:spPr>
          <a:xfrm>
            <a:off x="838200" y="365125"/>
            <a:ext cx="10515600" cy="1028669"/>
          </a:xfrm>
        </p:spPr>
        <p:txBody>
          <a:bodyPr/>
          <a:lstStyle/>
          <a:p>
            <a:pPr algn="ctr"/>
            <a:r>
              <a:rPr lang="en-GB" b="1" dirty="0">
                <a:latin typeface="Twinkl Cursive Looped" panose="02000000000000000000" pitchFamily="2" charset="0"/>
              </a:rPr>
              <a:t>Uniform</a:t>
            </a:r>
          </a:p>
        </p:txBody>
      </p:sp>
      <p:sp>
        <p:nvSpPr>
          <p:cNvPr id="5" name="Scroll: Horizontal 4">
            <a:extLst>
              <a:ext uri="{FF2B5EF4-FFF2-40B4-BE49-F238E27FC236}">
                <a16:creationId xmlns:a16="http://schemas.microsoft.com/office/drawing/2014/main" id="{B7094AE5-2091-4149-A40A-2528CFC91C55}"/>
              </a:ext>
            </a:extLst>
          </p:cNvPr>
          <p:cNvSpPr/>
          <p:nvPr/>
        </p:nvSpPr>
        <p:spPr>
          <a:xfrm>
            <a:off x="7686675" y="1504949"/>
            <a:ext cx="4124325" cy="5183233"/>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For health and safety reasons we </a:t>
            </a:r>
            <a:r>
              <a:rPr lang="en-GB" sz="1200" u="sng" dirty="0"/>
              <a:t>do not allow children to wear jewellery</a:t>
            </a:r>
            <a:r>
              <a:rPr lang="en-GB" sz="1200" dirty="0"/>
              <a:t>. The exceptions to this rule are earring</a:t>
            </a:r>
          </a:p>
          <a:p>
            <a:pPr algn="ctr"/>
            <a:r>
              <a:rPr lang="en-GB" sz="1200" dirty="0"/>
              <a:t>studs in pierced ears, watches and small objects of religious significance. Children are required to remove any</a:t>
            </a:r>
          </a:p>
          <a:p>
            <a:pPr algn="ctr"/>
            <a:r>
              <a:rPr lang="en-GB" sz="1200" dirty="0"/>
              <a:t>items during PE lessons to prevent them from causing injury. Alternatively, children can use suitable tape to</a:t>
            </a:r>
          </a:p>
          <a:p>
            <a:pPr algn="ctr"/>
            <a:r>
              <a:rPr lang="en-GB" sz="1200" dirty="0"/>
              <a:t>cover studs. </a:t>
            </a:r>
          </a:p>
          <a:p>
            <a:pPr algn="ctr"/>
            <a:r>
              <a:rPr lang="en-GB" sz="1200" u="sng" dirty="0"/>
              <a:t>Hair bands, ribbons/bows or</a:t>
            </a:r>
          </a:p>
          <a:p>
            <a:pPr algn="ctr"/>
            <a:r>
              <a:rPr lang="en-GB" sz="1200" u="sng" dirty="0"/>
              <a:t>‘scrunchies’ should be plain and should not have large decorative items attached</a:t>
            </a:r>
            <a:r>
              <a:rPr lang="en-GB" sz="1200" dirty="0"/>
              <a:t>. </a:t>
            </a:r>
          </a:p>
          <a:p>
            <a:pPr algn="ctr"/>
            <a:r>
              <a:rPr lang="en-GB" sz="1200" u="sng" dirty="0"/>
              <a:t>Make up and nail varnish</a:t>
            </a:r>
          </a:p>
          <a:p>
            <a:pPr algn="ctr"/>
            <a:r>
              <a:rPr lang="en-GB" sz="1200" u="sng" dirty="0"/>
              <a:t>should not be worn to school</a:t>
            </a:r>
            <a:r>
              <a:rPr lang="en-GB" sz="1200" dirty="0"/>
              <a:t>.</a:t>
            </a:r>
          </a:p>
          <a:p>
            <a:pPr algn="ctr"/>
            <a:r>
              <a:rPr lang="en-GB" sz="1200" dirty="0"/>
              <a:t> </a:t>
            </a:r>
            <a:endParaRPr lang="en-GB" sz="1200" u="sng" dirty="0"/>
          </a:p>
        </p:txBody>
      </p:sp>
    </p:spTree>
    <p:extLst>
      <p:ext uri="{BB962C8B-B14F-4D97-AF65-F5344CB8AC3E}">
        <p14:creationId xmlns:p14="http://schemas.microsoft.com/office/powerpoint/2010/main" val="1080286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07C26-B411-4000-B3D2-A1E85DB39245}"/>
              </a:ext>
            </a:extLst>
          </p:cNvPr>
          <p:cNvSpPr>
            <a:spLocks noGrp="1"/>
          </p:cNvSpPr>
          <p:nvPr>
            <p:ph type="title"/>
          </p:nvPr>
        </p:nvSpPr>
        <p:spPr/>
        <p:txBody>
          <a:bodyPr/>
          <a:lstStyle/>
          <a:p>
            <a:pPr algn="ctr"/>
            <a:r>
              <a:rPr lang="en-GB" b="1" u="sng" dirty="0">
                <a:latin typeface="Twinkl Cursive Looped" panose="02000000000000000000" pitchFamily="2" charset="0"/>
              </a:rPr>
              <a:t>Equipment</a:t>
            </a:r>
          </a:p>
        </p:txBody>
      </p:sp>
      <p:sp>
        <p:nvSpPr>
          <p:cNvPr id="3" name="Content Placeholder 2">
            <a:extLst>
              <a:ext uri="{FF2B5EF4-FFF2-40B4-BE49-F238E27FC236}">
                <a16:creationId xmlns:a16="http://schemas.microsoft.com/office/drawing/2014/main" id="{E91AACFD-83F8-45B4-A55A-E4DAB7326E2D}"/>
              </a:ext>
            </a:extLst>
          </p:cNvPr>
          <p:cNvSpPr>
            <a:spLocks noGrp="1"/>
          </p:cNvSpPr>
          <p:nvPr>
            <p:ph idx="1"/>
          </p:nvPr>
        </p:nvSpPr>
        <p:spPr/>
        <p:txBody>
          <a:bodyPr/>
          <a:lstStyle/>
          <a:p>
            <a:r>
              <a:rPr lang="en-GB" dirty="0"/>
              <a:t>Children should bring in a named water bottle every day.  They can bring in a separate lunch drink (e.g. squash)as well if they would like to.</a:t>
            </a:r>
          </a:p>
          <a:p>
            <a:r>
              <a:rPr lang="en-GB" dirty="0"/>
              <a:t>Children should bring in their reading book and reading record every day</a:t>
            </a:r>
          </a:p>
          <a:p>
            <a:r>
              <a:rPr lang="en-GB" dirty="0"/>
              <a:t>EYFS and KS1 will be provided with a free fruit/vegetable snack</a:t>
            </a:r>
          </a:p>
          <a:p>
            <a:r>
              <a:rPr lang="en-GB" dirty="0"/>
              <a:t>KS2 should bring in their own fruit/vegetable snack</a:t>
            </a:r>
          </a:p>
          <a:p>
            <a:r>
              <a:rPr lang="en-GB" dirty="0"/>
              <a:t>Only Year 6 children are welcome to bring in an optional pencil case</a:t>
            </a:r>
          </a:p>
        </p:txBody>
      </p:sp>
    </p:spTree>
    <p:extLst>
      <p:ext uri="{BB962C8B-B14F-4D97-AF65-F5344CB8AC3E}">
        <p14:creationId xmlns:p14="http://schemas.microsoft.com/office/powerpoint/2010/main" val="1404251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A1DFD-EAB3-4BD4-B864-85A0E12A9421}"/>
              </a:ext>
            </a:extLst>
          </p:cNvPr>
          <p:cNvSpPr>
            <a:spLocks noGrp="1"/>
          </p:cNvSpPr>
          <p:nvPr>
            <p:ph type="title"/>
          </p:nvPr>
        </p:nvSpPr>
        <p:spPr/>
        <p:txBody>
          <a:bodyPr/>
          <a:lstStyle/>
          <a:p>
            <a:pPr algn="ctr"/>
            <a:r>
              <a:rPr lang="en-GB" b="1" u="sng" dirty="0">
                <a:latin typeface="Twinkl Cursive Looped" panose="02000000000000000000" pitchFamily="2" charset="0"/>
              </a:rPr>
              <a:t>Forest School</a:t>
            </a:r>
          </a:p>
        </p:txBody>
      </p:sp>
      <p:sp>
        <p:nvSpPr>
          <p:cNvPr id="3" name="Content Placeholder 2">
            <a:extLst>
              <a:ext uri="{FF2B5EF4-FFF2-40B4-BE49-F238E27FC236}">
                <a16:creationId xmlns:a16="http://schemas.microsoft.com/office/drawing/2014/main" id="{1082D697-605C-427B-AE39-D47A402D5AA9}"/>
              </a:ext>
            </a:extLst>
          </p:cNvPr>
          <p:cNvSpPr>
            <a:spLocks noGrp="1"/>
          </p:cNvSpPr>
          <p:nvPr>
            <p:ph idx="1"/>
          </p:nvPr>
        </p:nvSpPr>
        <p:spPr/>
        <p:txBody>
          <a:bodyPr/>
          <a:lstStyle/>
          <a:p>
            <a:r>
              <a:rPr lang="en-GB" dirty="0"/>
              <a:t>Forest School Day is Tuesday</a:t>
            </a:r>
          </a:p>
          <a:p>
            <a:r>
              <a:rPr lang="en-GB" dirty="0"/>
              <a:t>Expectations for Forest School:</a:t>
            </a:r>
          </a:p>
          <a:p>
            <a:pPr>
              <a:buFontTx/>
              <a:buChar char="-"/>
            </a:pPr>
            <a:r>
              <a:rPr lang="en-GB" dirty="0"/>
              <a:t>Wear PE kit</a:t>
            </a:r>
          </a:p>
          <a:p>
            <a:pPr>
              <a:buFontTx/>
              <a:buChar char="-"/>
            </a:pPr>
            <a:r>
              <a:rPr lang="en-GB" dirty="0"/>
              <a:t>Bring separate wet weather </a:t>
            </a:r>
            <a:r>
              <a:rPr lang="en-GB" dirty="0" err="1"/>
              <a:t>puddlesuit</a:t>
            </a:r>
            <a:r>
              <a:rPr lang="en-GB" dirty="0"/>
              <a:t>/waterproofs and wellies/walking boots</a:t>
            </a:r>
          </a:p>
        </p:txBody>
      </p:sp>
    </p:spTree>
    <p:extLst>
      <p:ext uri="{BB962C8B-B14F-4D97-AF65-F5344CB8AC3E}">
        <p14:creationId xmlns:p14="http://schemas.microsoft.com/office/powerpoint/2010/main" val="659382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087"/>
            <a:ext cx="10515600" cy="1325563"/>
          </a:xfrm>
        </p:spPr>
        <p:txBody>
          <a:bodyPr/>
          <a:lstStyle/>
          <a:p>
            <a:pPr algn="ctr"/>
            <a:r>
              <a:rPr lang="en-GB" b="1" u="sng" dirty="0">
                <a:latin typeface="Twinkl Cursive Looped" panose="02000000000000000000" pitchFamily="2" charset="0"/>
              </a:rPr>
              <a:t>Home Learning</a:t>
            </a:r>
          </a:p>
        </p:txBody>
      </p:sp>
      <p:sp>
        <p:nvSpPr>
          <p:cNvPr id="3" name="Content Placeholder 2"/>
          <p:cNvSpPr>
            <a:spLocks noGrp="1"/>
          </p:cNvSpPr>
          <p:nvPr>
            <p:ph idx="1"/>
          </p:nvPr>
        </p:nvSpPr>
        <p:spPr>
          <a:xfrm>
            <a:off x="838200" y="1390650"/>
            <a:ext cx="4268638" cy="4337290"/>
          </a:xfrm>
        </p:spPr>
        <p:txBody>
          <a:bodyPr>
            <a:normAutofit/>
          </a:bodyPr>
          <a:lstStyle/>
          <a:p>
            <a:pPr marL="0" indent="0">
              <a:lnSpc>
                <a:spcPct val="100000"/>
              </a:lnSpc>
              <a:buNone/>
            </a:pPr>
            <a:r>
              <a:rPr lang="en-GB" dirty="0">
                <a:latin typeface="Twinkl Cursive Looped" panose="02000000000000000000" pitchFamily="2" charset="0"/>
              </a:rPr>
              <a:t>Expectations for Reception:</a:t>
            </a:r>
          </a:p>
          <a:p>
            <a:pPr>
              <a:lnSpc>
                <a:spcPct val="100000"/>
              </a:lnSpc>
              <a:buFont typeface="Wingdings" panose="05000000000000000000" pitchFamily="2" charset="2"/>
              <a:buChar char="§"/>
            </a:pPr>
            <a:r>
              <a:rPr lang="en-GB" dirty="0">
                <a:latin typeface="Twinkl Cursive Looped" panose="02000000000000000000" pitchFamily="2" charset="0"/>
              </a:rPr>
              <a:t>Daily reading to be recorded in child’s Reading Record 6 times each week. Books are changed on Mondays, Wednesdays and Fridays. Books must be read twice before they are changed.</a:t>
            </a:r>
          </a:p>
          <a:p>
            <a:pPr marL="0" indent="0">
              <a:lnSpc>
                <a:spcPct val="100000"/>
              </a:lnSpc>
              <a:buNone/>
            </a:pPr>
            <a:endParaRPr lang="en-GB" dirty="0">
              <a:latin typeface="Twinkl Cursive Looped" panose="02000000000000000000" pitchFamily="2" charset="0"/>
            </a:endParaRPr>
          </a:p>
        </p:txBody>
      </p:sp>
      <p:pic>
        <p:nvPicPr>
          <p:cNvPr id="4" name="Picture 3"/>
          <p:cNvPicPr>
            <a:picLocks noChangeAspect="1"/>
          </p:cNvPicPr>
          <p:nvPr/>
        </p:nvPicPr>
        <p:blipFill>
          <a:blip r:embed="rId2"/>
          <a:stretch>
            <a:fillRect/>
          </a:stretch>
        </p:blipFill>
        <p:spPr>
          <a:xfrm>
            <a:off x="2774731" y="238398"/>
            <a:ext cx="1199219" cy="978939"/>
          </a:xfrm>
          <a:prstGeom prst="rect">
            <a:avLst/>
          </a:prstGeom>
        </p:spPr>
      </p:pic>
      <p:sp>
        <p:nvSpPr>
          <p:cNvPr id="5" name="Content Placeholder 2">
            <a:extLst>
              <a:ext uri="{FF2B5EF4-FFF2-40B4-BE49-F238E27FC236}">
                <a16:creationId xmlns:a16="http://schemas.microsoft.com/office/drawing/2014/main" id="{0A491BE5-E794-2705-44AB-B7C1F015B942}"/>
              </a:ext>
            </a:extLst>
          </p:cNvPr>
          <p:cNvSpPr txBox="1">
            <a:spLocks/>
          </p:cNvSpPr>
          <p:nvPr/>
        </p:nvSpPr>
        <p:spPr>
          <a:xfrm>
            <a:off x="6096000" y="1390650"/>
            <a:ext cx="5825706" cy="43372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dirty="0">
                <a:latin typeface="Twinkl Cursive Looped" panose="02000000000000000000" pitchFamily="2" charset="0"/>
              </a:rPr>
              <a:t>Expectations for Year One:</a:t>
            </a:r>
          </a:p>
          <a:p>
            <a:pPr>
              <a:lnSpc>
                <a:spcPct val="100000"/>
              </a:lnSpc>
              <a:buFont typeface="Wingdings" panose="05000000000000000000" pitchFamily="2" charset="2"/>
              <a:buChar char="§"/>
            </a:pPr>
            <a:r>
              <a:rPr lang="en-GB" dirty="0">
                <a:latin typeface="Twinkl Cursive Looped" panose="02000000000000000000" pitchFamily="2" charset="0"/>
              </a:rPr>
              <a:t>Daily reading to be recorded in child’s Reading Record 6 times each week. Books are changed on Mondays, Wednesdays and Fridays. Books must be read twice before they are changed.</a:t>
            </a:r>
          </a:p>
          <a:p>
            <a:pPr>
              <a:lnSpc>
                <a:spcPct val="100000"/>
              </a:lnSpc>
              <a:buFont typeface="Wingdings" panose="05000000000000000000" pitchFamily="2" charset="2"/>
              <a:buChar char="§"/>
            </a:pPr>
            <a:r>
              <a:rPr lang="en-GB" dirty="0">
                <a:latin typeface="Twinkl Cursive Looped" panose="02000000000000000000" pitchFamily="2" charset="0"/>
              </a:rPr>
              <a:t>Purple Mash tasks</a:t>
            </a:r>
          </a:p>
          <a:p>
            <a:pPr>
              <a:lnSpc>
                <a:spcPct val="100000"/>
              </a:lnSpc>
              <a:buFont typeface="Wingdings" panose="05000000000000000000" pitchFamily="2" charset="2"/>
              <a:buChar char="§"/>
            </a:pPr>
            <a:r>
              <a:rPr lang="en-GB" dirty="0" err="1">
                <a:latin typeface="Twinkl Cursive Looped" panose="02000000000000000000" pitchFamily="2" charset="0"/>
              </a:rPr>
              <a:t>Numbots</a:t>
            </a:r>
            <a:r>
              <a:rPr lang="en-GB" dirty="0">
                <a:latin typeface="Twinkl Cursive Looped" panose="02000000000000000000" pitchFamily="2" charset="0"/>
              </a:rPr>
              <a:t> Maths games</a:t>
            </a:r>
          </a:p>
          <a:p>
            <a:pPr marL="0" indent="0">
              <a:lnSpc>
                <a:spcPct val="100000"/>
              </a:lnSpc>
              <a:buFont typeface="Arial" panose="020B0604020202020204" pitchFamily="34" charset="0"/>
              <a:buNone/>
            </a:pPr>
            <a:endParaRPr lang="en-GB" dirty="0">
              <a:latin typeface="Twinkl Cursive Looped" panose="02000000000000000000" pitchFamily="2" charset="0"/>
            </a:endParaRPr>
          </a:p>
        </p:txBody>
      </p:sp>
    </p:spTree>
    <p:extLst>
      <p:ext uri="{BB962C8B-B14F-4D97-AF65-F5344CB8AC3E}">
        <p14:creationId xmlns:p14="http://schemas.microsoft.com/office/powerpoint/2010/main" val="535399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22762"/>
          </a:xfrm>
        </p:spPr>
        <p:txBody>
          <a:bodyPr/>
          <a:lstStyle/>
          <a:p>
            <a:pPr algn="ctr">
              <a:lnSpc>
                <a:spcPct val="100000"/>
              </a:lnSpc>
            </a:pPr>
            <a:r>
              <a:rPr lang="en-GB" b="1" u="sng" dirty="0">
                <a:latin typeface="Twinkl Cursive Looped" panose="02000000000000000000" pitchFamily="2" charset="0"/>
              </a:rPr>
              <a:t>Reading at Home</a:t>
            </a:r>
          </a:p>
        </p:txBody>
      </p:sp>
      <p:sp>
        <p:nvSpPr>
          <p:cNvPr id="3" name="Content Placeholder 2"/>
          <p:cNvSpPr>
            <a:spLocks noGrp="1"/>
          </p:cNvSpPr>
          <p:nvPr>
            <p:ph idx="1"/>
          </p:nvPr>
        </p:nvSpPr>
        <p:spPr>
          <a:xfrm>
            <a:off x="838200" y="1790700"/>
            <a:ext cx="7584583" cy="4519948"/>
          </a:xfrm>
        </p:spPr>
        <p:txBody>
          <a:bodyPr>
            <a:normAutofit/>
          </a:bodyPr>
          <a:lstStyle/>
          <a:p>
            <a:pPr>
              <a:lnSpc>
                <a:spcPct val="110000"/>
              </a:lnSpc>
            </a:pPr>
            <a:r>
              <a:rPr lang="en-GB" dirty="0">
                <a:latin typeface="Twinkl Cursive Looped" panose="02000000000000000000" pitchFamily="2" charset="0"/>
              </a:rPr>
              <a:t>Encouraging children to read for pleasure is one of the most important things that parents/carers can do to help improve life chances!</a:t>
            </a:r>
          </a:p>
          <a:p>
            <a:pPr>
              <a:lnSpc>
                <a:spcPct val="110000"/>
              </a:lnSpc>
            </a:pPr>
            <a:r>
              <a:rPr lang="en-GB" dirty="0">
                <a:latin typeface="Twinkl Cursive Looped" panose="02000000000000000000" pitchFamily="2" charset="0"/>
              </a:rPr>
              <a:t>Children should be reading (and listening to books read to them) daily.</a:t>
            </a:r>
          </a:p>
          <a:p>
            <a:pPr>
              <a:lnSpc>
                <a:spcPct val="110000"/>
              </a:lnSpc>
            </a:pPr>
            <a:r>
              <a:rPr lang="en-GB" dirty="0">
                <a:latin typeface="Twinkl Cursive Looped" panose="02000000000000000000" pitchFamily="2" charset="0"/>
              </a:rPr>
              <a:t>Reading record needs to be completed and </a:t>
            </a:r>
            <a:r>
              <a:rPr lang="en-GB" u="sng" dirty="0">
                <a:latin typeface="Twinkl Cursive Looped" panose="02000000000000000000" pitchFamily="2" charset="0"/>
              </a:rPr>
              <a:t>signed 6 times a week</a:t>
            </a:r>
            <a:r>
              <a:rPr lang="en-GB" dirty="0">
                <a:latin typeface="Twinkl Cursive Looped" panose="02000000000000000000" pitchFamily="2" charset="0"/>
              </a:rPr>
              <a:t>. </a:t>
            </a:r>
          </a:p>
          <a:p>
            <a:pPr>
              <a:lnSpc>
                <a:spcPct val="110000"/>
              </a:lnSpc>
            </a:pPr>
            <a:r>
              <a:rPr lang="en-GB" dirty="0">
                <a:latin typeface="Twinkl Cursive Looped" panose="02000000000000000000" pitchFamily="2" charset="0"/>
              </a:rPr>
              <a:t>Awards for engaging in reading at home</a:t>
            </a:r>
          </a:p>
        </p:txBody>
      </p:sp>
      <p:pic>
        <p:nvPicPr>
          <p:cNvPr id="4" name="Picture 3"/>
          <p:cNvPicPr>
            <a:picLocks noChangeAspect="1"/>
          </p:cNvPicPr>
          <p:nvPr/>
        </p:nvPicPr>
        <p:blipFill>
          <a:blip r:embed="rId2"/>
          <a:stretch>
            <a:fillRect/>
          </a:stretch>
        </p:blipFill>
        <p:spPr>
          <a:xfrm>
            <a:off x="8560158" y="3279458"/>
            <a:ext cx="3124815" cy="2152650"/>
          </a:xfrm>
          <a:prstGeom prst="rect">
            <a:avLst/>
          </a:prstGeom>
        </p:spPr>
      </p:pic>
    </p:spTree>
    <p:extLst>
      <p:ext uri="{BB962C8B-B14F-4D97-AF65-F5344CB8AC3E}">
        <p14:creationId xmlns:p14="http://schemas.microsoft.com/office/powerpoint/2010/main" val="2094233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4249" y="120651"/>
            <a:ext cx="10515600" cy="1325563"/>
          </a:xfrm>
        </p:spPr>
        <p:txBody>
          <a:bodyPr/>
          <a:lstStyle/>
          <a:p>
            <a:pPr algn="ctr"/>
            <a:r>
              <a:rPr lang="en-GB" b="1" u="sng" dirty="0">
                <a:latin typeface="Twinkl Cursive Looped" panose="02000000000000000000" pitchFamily="2" charset="0"/>
              </a:rPr>
              <a:t>Positive Learning Behaviour</a:t>
            </a:r>
          </a:p>
        </p:txBody>
      </p:sp>
      <p:sp>
        <p:nvSpPr>
          <p:cNvPr id="3" name="Content Placeholder 2"/>
          <p:cNvSpPr>
            <a:spLocks noGrp="1"/>
          </p:cNvSpPr>
          <p:nvPr>
            <p:ph idx="1"/>
          </p:nvPr>
        </p:nvSpPr>
        <p:spPr>
          <a:xfrm>
            <a:off x="2483556" y="1504056"/>
            <a:ext cx="8636000" cy="5463414"/>
          </a:xfrm>
        </p:spPr>
        <p:txBody>
          <a:bodyPr>
            <a:noAutofit/>
          </a:bodyPr>
          <a:lstStyle/>
          <a:p>
            <a:pPr>
              <a:lnSpc>
                <a:spcPct val="120000"/>
              </a:lnSpc>
            </a:pPr>
            <a:r>
              <a:rPr lang="en-GB" sz="2400" dirty="0">
                <a:latin typeface="Twinkl Cursive Looped" panose="02000000000000000000" pitchFamily="2" charset="0"/>
              </a:rPr>
              <a:t>Children are awarded </a:t>
            </a:r>
            <a:r>
              <a:rPr lang="en-GB" sz="2400" dirty="0" err="1">
                <a:latin typeface="Twinkl Cursive Looped" panose="02000000000000000000" pitchFamily="2" charset="0"/>
              </a:rPr>
              <a:t>Trackit</a:t>
            </a:r>
            <a:r>
              <a:rPr lang="en-GB" sz="2400" dirty="0">
                <a:latin typeface="Twinkl Cursive Looped" panose="02000000000000000000" pitchFamily="2" charset="0"/>
              </a:rPr>
              <a:t> lights throughout the school day (both in and out of lessons). </a:t>
            </a:r>
          </a:p>
          <a:p>
            <a:pPr>
              <a:lnSpc>
                <a:spcPct val="120000"/>
              </a:lnSpc>
            </a:pPr>
            <a:r>
              <a:rPr lang="en-GB" sz="2400" dirty="0">
                <a:latin typeface="Twinkl Cursive Looped" panose="02000000000000000000" pitchFamily="2" charset="0"/>
              </a:rPr>
              <a:t>Green </a:t>
            </a:r>
            <a:r>
              <a:rPr lang="en-GB" sz="2400" dirty="0" err="1">
                <a:latin typeface="Twinkl Cursive Looped" panose="02000000000000000000" pitchFamily="2" charset="0"/>
              </a:rPr>
              <a:t>Trackits</a:t>
            </a:r>
            <a:r>
              <a:rPr lang="en-GB" sz="2400" dirty="0">
                <a:latin typeface="Twinkl Cursive Looped" panose="02000000000000000000" pitchFamily="2" charset="0"/>
              </a:rPr>
              <a:t> are awarded for displaying our school values and positive learning behaviour. </a:t>
            </a:r>
          </a:p>
          <a:p>
            <a:pPr>
              <a:lnSpc>
                <a:spcPct val="120000"/>
              </a:lnSpc>
            </a:pPr>
            <a:r>
              <a:rPr lang="en-GB" sz="2400" dirty="0">
                <a:latin typeface="Twinkl Cursive Looped" panose="02000000000000000000" pitchFamily="2" charset="0"/>
              </a:rPr>
              <a:t>If a child does not respond to a warning, they may receive an amber </a:t>
            </a:r>
            <a:r>
              <a:rPr lang="en-GB" sz="2400" dirty="0" err="1">
                <a:latin typeface="Twinkl Cursive Looped" panose="02000000000000000000" pitchFamily="2" charset="0"/>
              </a:rPr>
              <a:t>Trackit</a:t>
            </a:r>
            <a:r>
              <a:rPr lang="en-GB" sz="2400" dirty="0">
                <a:latin typeface="Twinkl Cursive Looped" panose="02000000000000000000" pitchFamily="2" charset="0"/>
              </a:rPr>
              <a:t> and red </a:t>
            </a:r>
            <a:r>
              <a:rPr lang="en-GB" sz="2400" dirty="0" err="1">
                <a:latin typeface="Twinkl Cursive Looped" panose="02000000000000000000" pitchFamily="2" charset="0"/>
              </a:rPr>
              <a:t>Trackits</a:t>
            </a:r>
            <a:r>
              <a:rPr lang="en-GB" sz="2400" dirty="0">
                <a:latin typeface="Twinkl Cursive Looped" panose="02000000000000000000" pitchFamily="2" charset="0"/>
              </a:rPr>
              <a:t> are then given for a significant disruptive action.</a:t>
            </a:r>
          </a:p>
          <a:p>
            <a:pPr>
              <a:lnSpc>
                <a:spcPct val="120000"/>
              </a:lnSpc>
            </a:pPr>
            <a:r>
              <a:rPr lang="en-GB" sz="2400" dirty="0">
                <a:latin typeface="Twinkl Cursive Looped" panose="02000000000000000000" pitchFamily="2" charset="0"/>
              </a:rPr>
              <a:t>Parents/carers will be informed if staff are concerned about the learning behaviour of a child and they will work together to complete a Support Plan</a:t>
            </a:r>
          </a:p>
        </p:txBody>
      </p:sp>
      <p:pic>
        <p:nvPicPr>
          <p:cNvPr id="4" name="Picture 3"/>
          <p:cNvPicPr>
            <a:picLocks noChangeAspect="1"/>
          </p:cNvPicPr>
          <p:nvPr/>
        </p:nvPicPr>
        <p:blipFill>
          <a:blip r:embed="rId2"/>
          <a:stretch>
            <a:fillRect/>
          </a:stretch>
        </p:blipFill>
        <p:spPr>
          <a:xfrm>
            <a:off x="225779" y="936977"/>
            <a:ext cx="2257777" cy="2257777"/>
          </a:xfrm>
          <a:prstGeom prst="rect">
            <a:avLst/>
          </a:prstGeom>
        </p:spPr>
      </p:pic>
    </p:spTree>
    <p:extLst>
      <p:ext uri="{BB962C8B-B14F-4D97-AF65-F5344CB8AC3E}">
        <p14:creationId xmlns:p14="http://schemas.microsoft.com/office/powerpoint/2010/main" val="3731458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latin typeface="Twinkl Cursive Looped" panose="02000000000000000000" pitchFamily="2" charset="0"/>
              </a:rPr>
              <a:t>What To Do If You Have A Concern/Question</a:t>
            </a:r>
          </a:p>
        </p:txBody>
      </p:sp>
      <p:sp>
        <p:nvSpPr>
          <p:cNvPr id="3" name="Content Placeholder 2"/>
          <p:cNvSpPr>
            <a:spLocks noGrp="1"/>
          </p:cNvSpPr>
          <p:nvPr>
            <p:ph idx="1"/>
          </p:nvPr>
        </p:nvSpPr>
        <p:spPr>
          <a:xfrm>
            <a:off x="838200" y="1825625"/>
            <a:ext cx="9067800" cy="4351338"/>
          </a:xfrm>
        </p:spPr>
        <p:txBody>
          <a:bodyPr>
            <a:normAutofit fontScale="70000" lnSpcReduction="20000"/>
          </a:bodyPr>
          <a:lstStyle/>
          <a:p>
            <a:pPr marL="0" indent="0">
              <a:lnSpc>
                <a:spcPct val="110000"/>
              </a:lnSpc>
              <a:buNone/>
            </a:pPr>
            <a:r>
              <a:rPr lang="en-GB" dirty="0">
                <a:latin typeface="Twinkl Cursive Looped" panose="02000000000000000000" pitchFamily="2" charset="0"/>
              </a:rPr>
              <a:t>A member of SLT will be stood at the doorway to greet children every morning. The Teacher will be in the classroom with the children. Messages will be passed to the teacher by the office staff or the member of SLT each morning. </a:t>
            </a:r>
          </a:p>
          <a:p>
            <a:pPr marL="0" indent="0">
              <a:lnSpc>
                <a:spcPct val="110000"/>
              </a:lnSpc>
              <a:buNone/>
            </a:pPr>
            <a:r>
              <a:rPr lang="en-GB" dirty="0">
                <a:latin typeface="Twinkl Cursive Looped" panose="02000000000000000000" pitchFamily="2" charset="0"/>
              </a:rPr>
              <a:t>At the end of the day, the teacher will hand your children to you and then will be available to speak to.  This is a great time to ask questions or share information. </a:t>
            </a:r>
          </a:p>
          <a:p>
            <a:pPr marL="0" indent="0">
              <a:lnSpc>
                <a:spcPct val="110000"/>
              </a:lnSpc>
              <a:buNone/>
            </a:pPr>
            <a:r>
              <a:rPr lang="en-GB" dirty="0">
                <a:latin typeface="Twinkl Cursive Looped" panose="02000000000000000000" pitchFamily="2" charset="0"/>
              </a:rPr>
              <a:t>If you have a more specific concern or question, please email: </a:t>
            </a:r>
            <a:r>
              <a:rPr lang="en-GB" dirty="0">
                <a:latin typeface="Twinkl Cursive Looped" panose="02000000000000000000" pitchFamily="2" charset="0"/>
                <a:hlinkClick r:id="rId2"/>
              </a:rPr>
              <a:t>LWPS.Office@coastalpartnership.co.uk</a:t>
            </a:r>
            <a:r>
              <a:rPr lang="en-GB" dirty="0">
                <a:latin typeface="Twinkl Cursive Looped" panose="02000000000000000000" pitchFamily="2" charset="0"/>
              </a:rPr>
              <a:t> where a member of the office team will forward your query to the teacher.  </a:t>
            </a:r>
          </a:p>
          <a:p>
            <a:pPr marL="0" indent="0">
              <a:lnSpc>
                <a:spcPct val="110000"/>
              </a:lnSpc>
              <a:buNone/>
            </a:pPr>
            <a:endParaRPr lang="en-GB" dirty="0">
              <a:latin typeface="Twinkl Cursive Looped" panose="02000000000000000000" pitchFamily="2" charset="0"/>
            </a:endParaRPr>
          </a:p>
          <a:p>
            <a:pPr marL="0" indent="0">
              <a:lnSpc>
                <a:spcPct val="110000"/>
              </a:lnSpc>
              <a:buNone/>
            </a:pPr>
            <a:r>
              <a:rPr lang="en-GB" dirty="0">
                <a:latin typeface="Twinkl Cursive Looped" panose="02000000000000000000" pitchFamily="2" charset="0"/>
              </a:rPr>
              <a:t>Teachers are happy to arrange lunchtime or after school phone calls and meetings if needed, at a mutually convenient time. The teacher can also meet with you after school at the Lulworth site by arrangement.</a:t>
            </a:r>
          </a:p>
          <a:p>
            <a:pPr marL="0" indent="0">
              <a:lnSpc>
                <a:spcPct val="110000"/>
              </a:lnSpc>
              <a:buNone/>
            </a:pPr>
            <a:endParaRPr lang="en-GB" dirty="0">
              <a:latin typeface="Twinkl Cursive Looped" panose="02000000000000000000" pitchFamily="2" charset="0"/>
            </a:endParaRPr>
          </a:p>
        </p:txBody>
      </p:sp>
      <p:sp>
        <p:nvSpPr>
          <p:cNvPr id="5" name="Rounded Rectangular Callout 4"/>
          <p:cNvSpPr/>
          <p:nvPr/>
        </p:nvSpPr>
        <p:spPr>
          <a:xfrm>
            <a:off x="10020300" y="1543050"/>
            <a:ext cx="1822009" cy="2400300"/>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Cursive Looped" panose="02000000000000000000" pitchFamily="2" charset="0"/>
              </a:rPr>
              <a:t>Parent Teacher consultations will take place this half term.</a:t>
            </a:r>
          </a:p>
        </p:txBody>
      </p:sp>
      <p:pic>
        <p:nvPicPr>
          <p:cNvPr id="9" name="Picture 8">
            <a:extLst>
              <a:ext uri="{FF2B5EF4-FFF2-40B4-BE49-F238E27FC236}">
                <a16:creationId xmlns:a16="http://schemas.microsoft.com/office/drawing/2014/main" id="{A399873F-2D4D-428E-944C-7023F897B9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97059" y="4462770"/>
            <a:ext cx="2507197" cy="2225233"/>
          </a:xfrm>
          <a:prstGeom prst="ellipse">
            <a:avLst/>
          </a:prstGeom>
        </p:spPr>
      </p:pic>
    </p:spTree>
    <p:extLst>
      <p:ext uri="{BB962C8B-B14F-4D97-AF65-F5344CB8AC3E}">
        <p14:creationId xmlns:p14="http://schemas.microsoft.com/office/powerpoint/2010/main" val="18313362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8871" y="4109652"/>
            <a:ext cx="5983310" cy="1325563"/>
          </a:xfrm>
        </p:spPr>
        <p:txBody>
          <a:bodyPr/>
          <a:lstStyle/>
          <a:p>
            <a:pPr algn="ctr"/>
            <a:r>
              <a:rPr lang="en-GB" b="1" u="sng" dirty="0">
                <a:latin typeface="Twinkl Cursive Looped" panose="02000000000000000000" pitchFamily="2" charset="0"/>
              </a:rPr>
              <a:t>Any Questions?</a:t>
            </a:r>
          </a:p>
        </p:txBody>
      </p:sp>
      <p:pic>
        <p:nvPicPr>
          <p:cNvPr id="4" name="Content Placeholder 3"/>
          <p:cNvPicPr>
            <a:picLocks noGrp="1" noChangeAspect="1"/>
          </p:cNvPicPr>
          <p:nvPr>
            <p:ph idx="1"/>
          </p:nvPr>
        </p:nvPicPr>
        <p:blipFill rotWithShape="1">
          <a:blip r:embed="rId2"/>
          <a:srcRect l="11424" t="11320" r="18725" b="19126"/>
          <a:stretch/>
        </p:blipFill>
        <p:spPr>
          <a:xfrm>
            <a:off x="7542314" y="3259167"/>
            <a:ext cx="3039415" cy="3026535"/>
          </a:xfrm>
          <a:prstGeom prst="rect">
            <a:avLst/>
          </a:prstGeom>
          <a:effectLst>
            <a:softEdge rad="292100"/>
          </a:effectLst>
        </p:spPr>
      </p:pic>
      <p:pic>
        <p:nvPicPr>
          <p:cNvPr id="5122" name="Picture 2" descr="Thank You For Your Support – John Passa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9070" y="0"/>
            <a:ext cx="4897192" cy="3259167"/>
          </a:xfrm>
          <a:prstGeom prst="rect">
            <a:avLst/>
          </a:prstGeom>
          <a:noFill/>
          <a:effectLst>
            <a:softEdge rad="3683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11356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630454B9E168941B2FF1931C49C3420" ma:contentTypeVersion="14" ma:contentTypeDescription="Create a new document." ma:contentTypeScope="" ma:versionID="714ec55b8deb187ca1eaa85005c8c73e">
  <xsd:schema xmlns:xsd="http://www.w3.org/2001/XMLSchema" xmlns:xs="http://www.w3.org/2001/XMLSchema" xmlns:p="http://schemas.microsoft.com/office/2006/metadata/properties" xmlns:ns2="f3d93207-e26a-4efb-ba48-d151fa99af0f" xmlns:ns3="d7a7afc6-756e-4d18-8c18-b0af268617c8" targetNamespace="http://schemas.microsoft.com/office/2006/metadata/properties" ma:root="true" ma:fieldsID="6f8c0d8b0dbb5683601b436b7ea4b501" ns2:_="" ns3:_="">
    <xsd:import namespace="f3d93207-e26a-4efb-ba48-d151fa99af0f"/>
    <xsd:import namespace="d7a7afc6-756e-4d18-8c18-b0af268617c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3d93207-e26a-4efb-ba48-d151fa99af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d80cbde3-702e-43b7-8a44-58852930cd6b"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7a7afc6-756e-4d18-8c18-b0af268617c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7e96875-5ca6-4cc1-8b27-52f03f7ce114}" ma:internalName="TaxCatchAll" ma:showField="CatchAllData" ma:web="d7a7afc6-756e-4d18-8c18-b0af268617c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d7a7afc6-756e-4d18-8c18-b0af268617c8" xsi:nil="true"/>
    <lcf76f155ced4ddcb4097134ff3c332f xmlns="f3d93207-e26a-4efb-ba48-d151fa99af0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484774-21D9-4C91-9568-64476D94114F}">
  <ds:schemaRefs>
    <ds:schemaRef ds:uri="http://schemas.microsoft.com/sharepoint/v3/contenttype/forms"/>
  </ds:schemaRefs>
</ds:datastoreItem>
</file>

<file path=customXml/itemProps2.xml><?xml version="1.0" encoding="utf-8"?>
<ds:datastoreItem xmlns:ds="http://schemas.openxmlformats.org/officeDocument/2006/customXml" ds:itemID="{F1179138-B9F6-4E3C-89C6-8CAE48E136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3d93207-e26a-4efb-ba48-d151fa99af0f"/>
    <ds:schemaRef ds:uri="d7a7afc6-756e-4d18-8c18-b0af268617c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2A463C7-7587-4A2B-BCBB-E3DC8AD7AFA7}">
  <ds:schemaRefs>
    <ds:schemaRef ds:uri="http://www.w3.org/XML/1998/namespace"/>
    <ds:schemaRef ds:uri="f3d93207-e26a-4efb-ba48-d151fa99af0f"/>
    <ds:schemaRef ds:uri="http://purl.org/dc/elements/1.1/"/>
    <ds:schemaRef ds:uri="http://purl.org/dc/dcmitype/"/>
    <ds:schemaRef ds:uri="http://schemas.microsoft.com/office/infopath/2007/PartnerControls"/>
    <ds:schemaRef ds:uri="http://schemas.microsoft.com/office/2006/documentManagement/types"/>
    <ds:schemaRef ds:uri="http://schemas.openxmlformats.org/package/2006/metadata/core-properties"/>
    <ds:schemaRef ds:uri="http://purl.org/dc/terms/"/>
    <ds:schemaRef ds:uri="d7a7afc6-756e-4d18-8c18-b0af268617c8"/>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682</TotalTime>
  <Words>847</Words>
  <Application>Microsoft Office PowerPoint</Application>
  <PresentationFormat>Widescreen</PresentationFormat>
  <Paragraphs>77</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Twinkl Cursive Looped</vt:lpstr>
      <vt:lpstr>Wingdings</vt:lpstr>
      <vt:lpstr>Office Theme</vt:lpstr>
      <vt:lpstr>Welcome to Tadnoll Class</vt:lpstr>
      <vt:lpstr>The Year Ahead…</vt:lpstr>
      <vt:lpstr>Statutory Assessments</vt:lpstr>
      <vt:lpstr>Weekly Timetable</vt:lpstr>
      <vt:lpstr>Uniform</vt:lpstr>
      <vt:lpstr>Equipment</vt:lpstr>
      <vt:lpstr>Forest School</vt:lpstr>
      <vt:lpstr>Home Learning</vt:lpstr>
      <vt:lpstr>Reading at Home</vt:lpstr>
      <vt:lpstr>Positive Learning Behaviour</vt:lpstr>
      <vt:lpstr>What To Do If You Have A Concern/Question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 Class</dc:title>
  <dc:creator>Ellie</dc:creator>
  <cp:lastModifiedBy>Mel Williams</cp:lastModifiedBy>
  <cp:revision>39</cp:revision>
  <dcterms:created xsi:type="dcterms:W3CDTF">2021-08-08T14:40:48Z</dcterms:created>
  <dcterms:modified xsi:type="dcterms:W3CDTF">2025-09-09T10:05:39Z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0x0101002630454B9E168941B2FF1931C49C3420</vt:lpwstr>
  </property>
  <property fmtid="{D5CDD505-2E9C-101B-9397-08002B2CF9AE}" pid="3" name="MediaServiceImageTags">
    <vt:lpwstr/>
  </property>
</Properties>
</file>