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7" r:id="rId5"/>
    <p:sldId id="258" r:id="rId6"/>
    <p:sldId id="265" r:id="rId7"/>
    <p:sldId id="264" r:id="rId8"/>
    <p:sldId id="260" r:id="rId9"/>
    <p:sldId id="261" r:id="rId10"/>
    <p:sldId id="262" r:id="rId11"/>
    <p:sldId id="263"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70275D-94DF-4647-9565-1EC9CC1CC90F}" type="datetimeFigureOut">
              <a:rPr lang="en-GB" smtClean="0"/>
              <a:t>22/04/2025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BBF15B-552E-4A02-95C3-10106D0C5302}" type="slidenum">
              <a:rPr lang="en-GB" smtClean="0"/>
              <a:t>‹#›</a:t>
            </a:fld>
            <a:endParaRPr lang="en-GB"/>
          </a:p>
        </p:txBody>
      </p:sp>
    </p:spTree>
    <p:extLst>
      <p:ext uri="{BB962C8B-B14F-4D97-AF65-F5344CB8AC3E}">
        <p14:creationId xmlns:p14="http://schemas.microsoft.com/office/powerpoint/2010/main" val="530745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12560-876C-BF95-4214-41B8321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C04C63-2304-28C4-900E-616302071C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649115-3B57-F038-1346-77246EF737E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D1F09D2-C7AF-765D-27E2-ABC50322F6EC}"/>
              </a:ext>
            </a:extLst>
          </p:cNvPr>
          <p:cNvSpPr>
            <a:spLocks noGrp="1"/>
          </p:cNvSpPr>
          <p:nvPr>
            <p:ph type="sldNum" sz="quarter" idx="5"/>
          </p:nvPr>
        </p:nvSpPr>
        <p:spPr/>
        <p:txBody>
          <a:bodyPr/>
          <a:lstStyle/>
          <a:p>
            <a:fld id="{94BBF15B-552E-4A02-95C3-10106D0C5302}" type="slidenum">
              <a:rPr lang="en-GB" smtClean="0"/>
              <a:t>4</a:t>
            </a:fld>
            <a:endParaRPr lang="en-GB"/>
          </a:p>
        </p:txBody>
      </p:sp>
    </p:spTree>
    <p:extLst>
      <p:ext uri="{BB962C8B-B14F-4D97-AF65-F5344CB8AC3E}">
        <p14:creationId xmlns:p14="http://schemas.microsoft.com/office/powerpoint/2010/main" val="2014042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BBF15B-552E-4A02-95C3-10106D0C5302}" type="slidenum">
              <a:rPr lang="en-GB" smtClean="0"/>
              <a:t>6</a:t>
            </a:fld>
            <a:endParaRPr lang="en-GB"/>
          </a:p>
        </p:txBody>
      </p:sp>
    </p:spTree>
    <p:extLst>
      <p:ext uri="{BB962C8B-B14F-4D97-AF65-F5344CB8AC3E}">
        <p14:creationId xmlns:p14="http://schemas.microsoft.com/office/powerpoint/2010/main" val="3028032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BBF15B-552E-4A02-95C3-10106D0C5302}" type="slidenum">
              <a:rPr lang="en-GB" smtClean="0"/>
              <a:t>7</a:t>
            </a:fld>
            <a:endParaRPr lang="en-GB"/>
          </a:p>
        </p:txBody>
      </p:sp>
    </p:spTree>
    <p:extLst>
      <p:ext uri="{BB962C8B-B14F-4D97-AF65-F5344CB8AC3E}">
        <p14:creationId xmlns:p14="http://schemas.microsoft.com/office/powerpoint/2010/main" val="211480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DBE9D-E1C3-41E5-91AB-ED93CDF68A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3659CDE-3297-7CC4-7440-176D3C75A4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1A915D-6CD6-C980-B893-71F1D4788FC8}"/>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5" name="Footer Placeholder 4">
            <a:extLst>
              <a:ext uri="{FF2B5EF4-FFF2-40B4-BE49-F238E27FC236}">
                <a16:creationId xmlns:a16="http://schemas.microsoft.com/office/drawing/2014/main" id="{711CFF75-252D-EC26-AF0E-535200BC9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0C2562-481B-AA37-259C-DF0CB55CE38F}"/>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1352586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E7E25-03D3-ECDE-5834-C90AAA86D4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A8A921-6F9E-6F52-30AA-9054CA862F3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9A872F-B054-DFC3-5DF5-154B38933658}"/>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5" name="Footer Placeholder 4">
            <a:extLst>
              <a:ext uri="{FF2B5EF4-FFF2-40B4-BE49-F238E27FC236}">
                <a16:creationId xmlns:a16="http://schemas.microsoft.com/office/drawing/2014/main" id="{787AF02E-AD26-C623-CD5F-E784463117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D7ED11-09CA-17CB-0F62-04458E605D5A}"/>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3687856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A858-3521-FB4A-98B1-F3BB4C2D5B5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CD6ED03-4CAC-BD1D-3604-5F9D8FD1644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131970-2AEA-3065-C315-9DDAAC1D3FF6}"/>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5" name="Footer Placeholder 4">
            <a:extLst>
              <a:ext uri="{FF2B5EF4-FFF2-40B4-BE49-F238E27FC236}">
                <a16:creationId xmlns:a16="http://schemas.microsoft.com/office/drawing/2014/main" id="{BA850BF7-F99C-2978-3F9C-380E761715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971A8E-8E7C-A97D-24FA-1CFC861B9AB2}"/>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2827316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6EF7F-286C-C031-1104-9182861660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B70470-271B-0FCD-C58C-28ED7A22DA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CE3E32-A54F-196F-19C3-8163E2C0F1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401058-9EDB-10E4-8C8F-9141867B7AB5}"/>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6" name="Footer Placeholder 5">
            <a:extLst>
              <a:ext uri="{FF2B5EF4-FFF2-40B4-BE49-F238E27FC236}">
                <a16:creationId xmlns:a16="http://schemas.microsoft.com/office/drawing/2014/main" id="{425B7485-3776-B410-4574-D44DA27DCB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666535-7F21-3770-D9B3-E9059FC47082}"/>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4227741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B03CA-81AB-D172-9F61-BC2753B0D6E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8A21AC-C9D3-7962-FB59-DB9F0FF8F1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BF116B-83C0-3B38-0F3B-9F789B1310A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E4D4AC1-B220-1B98-4649-47D86DD735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9AAF50-C42C-7DBA-9056-3137C1E5CFF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8D017A0-EA8D-9C04-C136-769F424B0B4E}"/>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8" name="Footer Placeholder 7">
            <a:extLst>
              <a:ext uri="{FF2B5EF4-FFF2-40B4-BE49-F238E27FC236}">
                <a16:creationId xmlns:a16="http://schemas.microsoft.com/office/drawing/2014/main" id="{29743846-B047-3E80-E05F-439BD422215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C3036F-4E1A-D7ED-E5D1-C6715A041028}"/>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524388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F69B0-D50A-DDFE-B5BF-3DB5547931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1CB609-2280-60A5-E4FA-D04ECF95BC60}"/>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4" name="Footer Placeholder 3">
            <a:extLst>
              <a:ext uri="{FF2B5EF4-FFF2-40B4-BE49-F238E27FC236}">
                <a16:creationId xmlns:a16="http://schemas.microsoft.com/office/drawing/2014/main" id="{ED41CEE0-B8C2-D826-BCEF-2598A4D86A6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028DD21-A805-419F-F2FA-46589159C989}"/>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467816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54738C-65C7-3CD6-F55A-CD3187DF88DA}"/>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3" name="Footer Placeholder 2">
            <a:extLst>
              <a:ext uri="{FF2B5EF4-FFF2-40B4-BE49-F238E27FC236}">
                <a16:creationId xmlns:a16="http://schemas.microsoft.com/office/drawing/2014/main" id="{21DE7C80-DB96-0C1E-9FD1-7628BA5F7A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FE76022-69E7-2070-2C8C-F2C14E957C44}"/>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1582279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2F597-6337-166E-324E-8574AF818B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0EC8FDD-A79C-C059-DCB9-D36DDCF2CB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2F73A6-FA00-2E53-300D-23F123D742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7FB3AC-D961-DF3A-FF50-7737EFE882A8}"/>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6" name="Footer Placeholder 5">
            <a:extLst>
              <a:ext uri="{FF2B5EF4-FFF2-40B4-BE49-F238E27FC236}">
                <a16:creationId xmlns:a16="http://schemas.microsoft.com/office/drawing/2014/main" id="{04EF8071-3B39-1A38-92FF-8D8217C6E2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94A3B6-C03D-BA10-BA25-8D719BC89A13}"/>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1533297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4E5B7-829D-00A4-0F9C-0D44BAC97E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7A1DD1-F79E-ACBE-AD6A-F958DB4F19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5DC603D-1061-C858-4D5A-80AC35F5F2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BC077A-D127-B5BD-EEB5-381194EF58B7}"/>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6" name="Footer Placeholder 5">
            <a:extLst>
              <a:ext uri="{FF2B5EF4-FFF2-40B4-BE49-F238E27FC236}">
                <a16:creationId xmlns:a16="http://schemas.microsoft.com/office/drawing/2014/main" id="{D3D76E03-A58F-A92E-7BD2-055E202D79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A024E-516C-F40F-09A2-56C393F88059}"/>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380065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50DEC-C674-93EF-DFCB-E04EDEF1E5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CFDCEC-0FB2-731C-154A-50FBB3285B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744A36-383B-55B3-09F6-53AACE2E47BB}"/>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5" name="Footer Placeholder 4">
            <a:extLst>
              <a:ext uri="{FF2B5EF4-FFF2-40B4-BE49-F238E27FC236}">
                <a16:creationId xmlns:a16="http://schemas.microsoft.com/office/drawing/2014/main" id="{442BCDE3-A5B1-077B-7D23-350C2F96B9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21DDE1-B79B-1D73-EB0E-64490B558D08}"/>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1882294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8D8188-140B-A32B-6AF5-42EE937DAA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E50F26-21DF-728B-913F-A8887F7E4CB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503C41-BDEF-2A2F-7596-25D0E616C59E}"/>
              </a:ext>
            </a:extLst>
          </p:cNvPr>
          <p:cNvSpPr>
            <a:spLocks noGrp="1"/>
          </p:cNvSpPr>
          <p:nvPr>
            <p:ph type="dt" sz="half" idx="10"/>
          </p:nvPr>
        </p:nvSpPr>
        <p:spPr/>
        <p:txBody>
          <a:bodyPr/>
          <a:lstStyle/>
          <a:p>
            <a:fld id="{5B5200C8-00AC-43E8-89B6-7DAC0A7BA927}" type="datetimeFigureOut">
              <a:rPr lang="en-GB" smtClean="0"/>
              <a:t>22/04/2025</a:t>
            </a:fld>
            <a:endParaRPr lang="en-GB"/>
          </a:p>
        </p:txBody>
      </p:sp>
      <p:sp>
        <p:nvSpPr>
          <p:cNvPr id="5" name="Footer Placeholder 4">
            <a:extLst>
              <a:ext uri="{FF2B5EF4-FFF2-40B4-BE49-F238E27FC236}">
                <a16:creationId xmlns:a16="http://schemas.microsoft.com/office/drawing/2014/main" id="{C2682639-70C9-C410-B6FB-8AA447AAA9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F3FB76-C449-A967-AF53-B522A4FB8B61}"/>
              </a:ext>
            </a:extLst>
          </p:cNvPr>
          <p:cNvSpPr>
            <a:spLocks noGrp="1"/>
          </p:cNvSpPr>
          <p:nvPr>
            <p:ph type="sldNum" sz="quarter" idx="12"/>
          </p:nvPr>
        </p:nvSpPr>
        <p:spPr/>
        <p:txBody>
          <a:bodyPr/>
          <a:lstStyle/>
          <a:p>
            <a:fld id="{77974EEE-430A-48BF-8200-D8309E4ED59B}" type="slidenum">
              <a:rPr lang="en-GB" smtClean="0"/>
              <a:t>‹#›</a:t>
            </a:fld>
            <a:endParaRPr lang="en-GB"/>
          </a:p>
        </p:txBody>
      </p:sp>
    </p:spTree>
    <p:extLst>
      <p:ext uri="{BB962C8B-B14F-4D97-AF65-F5344CB8AC3E}">
        <p14:creationId xmlns:p14="http://schemas.microsoft.com/office/powerpoint/2010/main" val="817540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237E15-3072-4BFD-47AA-6646F534DC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C951F7-7D73-5A9F-CC9E-65A614912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7CAD35-22A6-FCD3-90A9-0ACD54D0E9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5200C8-00AC-43E8-89B6-7DAC0A7BA927}" type="datetimeFigureOut">
              <a:rPr lang="en-GB" smtClean="0"/>
              <a:t>22/04/2025</a:t>
            </a:fld>
            <a:endParaRPr lang="en-GB"/>
          </a:p>
        </p:txBody>
      </p:sp>
      <p:sp>
        <p:nvSpPr>
          <p:cNvPr id="5" name="Footer Placeholder 4">
            <a:extLst>
              <a:ext uri="{FF2B5EF4-FFF2-40B4-BE49-F238E27FC236}">
                <a16:creationId xmlns:a16="http://schemas.microsoft.com/office/drawing/2014/main" id="{07C45BA9-9100-B962-BD9F-8932A660CB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7E1626E-ADA7-CBB5-9A7E-D652F51069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7974EEE-430A-48BF-8200-D8309E4ED59B}" type="slidenum">
              <a:rPr lang="en-GB" smtClean="0"/>
              <a:t>‹#›</a:t>
            </a:fld>
            <a:endParaRPr lang="en-GB"/>
          </a:p>
        </p:txBody>
      </p:sp>
    </p:spTree>
    <p:extLst>
      <p:ext uri="{BB962C8B-B14F-4D97-AF65-F5344CB8AC3E}">
        <p14:creationId xmlns:p14="http://schemas.microsoft.com/office/powerpoint/2010/main" val="1115169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ctgames.com/mobilePage/forestPhonics/index.html" TargetMode="External"/><Relationship Id="rId2" Type="http://schemas.openxmlformats.org/officeDocument/2006/relationships/hyperlink" Target="http://www.bbc.co.uk/cbeebies/shows/alphablocks%C2%A0" TargetMode="External"/><Relationship Id="rId1" Type="http://schemas.openxmlformats.org/officeDocument/2006/relationships/slideLayout" Target="../slideLayouts/slideLayout2.xml"/><Relationship Id="rId5" Type="http://schemas.openxmlformats.org/officeDocument/2006/relationships/hyperlink" Target="https://www.phonicsplay.co.uk/Phase3Menu.htm" TargetMode="External"/><Relationship Id="rId4" Type="http://schemas.openxmlformats.org/officeDocument/2006/relationships/hyperlink" Target="https://www.bbc.co.uk/bitesize/topics/zyfkng8/articles/zt27y4j"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johnburns.wandsworth.sch.uk/docs/Y2_Phonics_Screening_Check/phonics-screen-practise-3.pdf" TargetMode="External"/><Relationship Id="rId3" Type="http://schemas.openxmlformats.org/officeDocument/2006/relationships/hyperlink" Target="https://www.johnburns.wandsworth.sch.uk/docs/2022_Phonics_pupils_materials_standard.pdf" TargetMode="External"/><Relationship Id="rId7" Type="http://schemas.openxmlformats.org/officeDocument/2006/relationships/hyperlink" Target="https://www.johnburns.wandsworth.sch.uk/docs/Y2_Phonics_Screening_Check/phonics-screen-practise-2.pdf" TargetMode="External"/><Relationship Id="rId2" Type="http://schemas.openxmlformats.org/officeDocument/2006/relationships/hyperlink" Target="https://www.johnburns.wandsworth.sch.uk/docs/2019_phonics_pupils_materials_standard.pdf" TargetMode="External"/><Relationship Id="rId1" Type="http://schemas.openxmlformats.org/officeDocument/2006/relationships/slideLayout" Target="../slideLayouts/slideLayout2.xml"/><Relationship Id="rId6" Type="http://schemas.openxmlformats.org/officeDocument/2006/relationships/hyperlink" Target="https://www.johnburns.wandsworth.sch.uk/docs/Y2_Phonics_Screening_Check/phonics-screen-practise-1.pdf" TargetMode="External"/><Relationship Id="rId11" Type="http://schemas.openxmlformats.org/officeDocument/2006/relationships/hyperlink" Target="https://www.johnburns.wandsworth.sch.uk/docs/Y2_Phonics_Screening_Check/phonics-screening-mock-test-3.pdf" TargetMode="External"/><Relationship Id="rId5" Type="http://schemas.openxmlformats.org/officeDocument/2006/relationships/hyperlink" Target="https://assets.publishing.service.gov.uk/media/666980fd6c5954022e760dcd/2024_phonics_screening_check_pupils_materials.pdf" TargetMode="External"/><Relationship Id="rId10" Type="http://schemas.openxmlformats.org/officeDocument/2006/relationships/hyperlink" Target="https://www.johnburns.wandsworth.sch.uk/docs/Y2_Phonics_Screening_Check/phonics-screening-mock-test-2.pdf" TargetMode="External"/><Relationship Id="rId4" Type="http://schemas.openxmlformats.org/officeDocument/2006/relationships/hyperlink" Target="https://www.johnburns.wandsworth.sch.uk/docs/2023_phonics_pupils_materials_standard.pdf" TargetMode="External"/><Relationship Id="rId9" Type="http://schemas.openxmlformats.org/officeDocument/2006/relationships/hyperlink" Target="https://www.johnburns.wandsworth.sch.uk/docs/Y2_Phonics_Screening_Check/phonics-screening-mock-test-1.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44C4F-B4E4-48DD-4E6D-AE7EE2CED50E}"/>
              </a:ext>
            </a:extLst>
          </p:cNvPr>
          <p:cNvSpPr>
            <a:spLocks noGrp="1"/>
          </p:cNvSpPr>
          <p:nvPr>
            <p:ph type="title"/>
          </p:nvPr>
        </p:nvSpPr>
        <p:spPr/>
        <p:txBody>
          <a:bodyPr/>
          <a:lstStyle/>
          <a:p>
            <a:r>
              <a:rPr lang="en-GB" dirty="0"/>
              <a:t>PHONICS SCREENING CHECK</a:t>
            </a:r>
          </a:p>
        </p:txBody>
      </p:sp>
      <p:sp>
        <p:nvSpPr>
          <p:cNvPr id="3" name="Content Placeholder 2">
            <a:extLst>
              <a:ext uri="{FF2B5EF4-FFF2-40B4-BE49-F238E27FC236}">
                <a16:creationId xmlns:a16="http://schemas.microsoft.com/office/drawing/2014/main" id="{D80FD8CE-E32D-AE21-1C1A-998957F05555}"/>
              </a:ext>
            </a:extLst>
          </p:cNvPr>
          <p:cNvSpPr>
            <a:spLocks noGrp="1"/>
          </p:cNvSpPr>
          <p:nvPr>
            <p:ph idx="1"/>
          </p:nvPr>
        </p:nvSpPr>
        <p:spPr/>
        <p:txBody>
          <a:bodyPr/>
          <a:lstStyle/>
          <a:p>
            <a:pPr marL="0" indent="0">
              <a:buNone/>
            </a:pPr>
            <a:r>
              <a:rPr lang="en-GB" dirty="0"/>
              <a:t>1. WHAT IS THE PHONICS SCREENING CHECK? </a:t>
            </a:r>
          </a:p>
          <a:p>
            <a:pPr marL="0" indent="0">
              <a:buNone/>
            </a:pPr>
            <a:r>
              <a:rPr lang="en-GB" dirty="0"/>
              <a:t>2. WHEN IS THE PHONICS SCREENING CHECK?</a:t>
            </a:r>
          </a:p>
          <a:p>
            <a:pPr marL="0" indent="0">
              <a:buNone/>
            </a:pPr>
            <a:r>
              <a:rPr lang="en-GB" dirty="0"/>
              <a:t>3. WHAT DOES IT LOOKS LIKE? </a:t>
            </a:r>
          </a:p>
          <a:p>
            <a:pPr marL="0" indent="0">
              <a:buNone/>
            </a:pPr>
            <a:r>
              <a:rPr lang="en-GB" dirty="0"/>
              <a:t>3. KEY INFORMATION </a:t>
            </a:r>
          </a:p>
          <a:p>
            <a:pPr marL="0" indent="0">
              <a:buNone/>
            </a:pPr>
            <a:r>
              <a:rPr lang="en-GB" dirty="0"/>
              <a:t>4. RESOURCES TO HELP YOUR CHILD</a:t>
            </a:r>
          </a:p>
        </p:txBody>
      </p:sp>
    </p:spTree>
    <p:extLst>
      <p:ext uri="{BB962C8B-B14F-4D97-AF65-F5344CB8AC3E}">
        <p14:creationId xmlns:p14="http://schemas.microsoft.com/office/powerpoint/2010/main" val="2910741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7EC0FC-1DA1-819F-47FE-BA84B46A38B1}"/>
              </a:ext>
            </a:extLst>
          </p:cNvPr>
          <p:cNvSpPr>
            <a:spLocks noGrp="1"/>
          </p:cNvSpPr>
          <p:nvPr>
            <p:ph type="title"/>
          </p:nvPr>
        </p:nvSpPr>
        <p:spPr>
          <a:xfrm>
            <a:off x="572493" y="238539"/>
            <a:ext cx="11018520" cy="1434415"/>
          </a:xfrm>
        </p:spPr>
        <p:txBody>
          <a:bodyPr anchor="b">
            <a:normAutofit/>
          </a:bodyPr>
          <a:lstStyle/>
          <a:p>
            <a:r>
              <a:rPr lang="en-GB" sz="4600" dirty="0"/>
              <a:t>WHAT IS THE PHONICS SCREENING CHECK?</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67B35D0-9559-E6AC-EEAC-B5D83D040F1E}"/>
              </a:ext>
            </a:extLst>
          </p:cNvPr>
          <p:cNvSpPr>
            <a:spLocks noGrp="1"/>
          </p:cNvSpPr>
          <p:nvPr>
            <p:ph idx="1"/>
          </p:nvPr>
        </p:nvSpPr>
        <p:spPr>
          <a:xfrm>
            <a:off x="572493" y="2071316"/>
            <a:ext cx="6713552" cy="4119172"/>
          </a:xfrm>
        </p:spPr>
        <p:txBody>
          <a:bodyPr anchor="t">
            <a:normAutofit/>
          </a:bodyPr>
          <a:lstStyle/>
          <a:p>
            <a:r>
              <a:rPr lang="en-GB" sz="1600" dirty="0"/>
              <a:t>The government introduced this check to allow teachers to assess children’s developing phonic knowledge. It is a test administered to Year 1 children nationally. </a:t>
            </a:r>
          </a:p>
          <a:p>
            <a:r>
              <a:rPr lang="en-GB" sz="1600" dirty="0"/>
              <a:t>It is an assessment where children are given 40 words to read correctly to the teacher. It is 1:1 assessment that they do in a quiet environment. </a:t>
            </a:r>
          </a:p>
          <a:p>
            <a:r>
              <a:rPr lang="en-GB" sz="1600" dirty="0"/>
              <a:t>In this test, children will recognise and identify sounds that individual letters and combinations of letter make, and blend these sounds together from left to right to make a word. </a:t>
            </a:r>
          </a:p>
          <a:p>
            <a:r>
              <a:rPr lang="en-GB" sz="1600" dirty="0"/>
              <a:t>This is to ensure that can children can use this knowledge to segment and blend new words that they hear or see as they get older. </a:t>
            </a:r>
          </a:p>
          <a:p>
            <a:r>
              <a:rPr lang="en-GB" sz="1600" dirty="0"/>
              <a:t>Children need to read 32 or more words correctly to pass the Phonics Screening Check. This has been the standard score required in the previous checks, but it could be subject to change every year. </a:t>
            </a:r>
          </a:p>
          <a:p>
            <a:r>
              <a:rPr lang="en-GB" sz="1600" dirty="0"/>
              <a:t>It is not a timed activity.</a:t>
            </a:r>
          </a:p>
        </p:txBody>
      </p:sp>
      <p:pic>
        <p:nvPicPr>
          <p:cNvPr id="5" name="Picture 4">
            <a:extLst>
              <a:ext uri="{FF2B5EF4-FFF2-40B4-BE49-F238E27FC236}">
                <a16:creationId xmlns:a16="http://schemas.microsoft.com/office/drawing/2014/main" id="{5ABF34F3-559A-2014-47FF-36D1B6428CDB}"/>
              </a:ext>
            </a:extLst>
          </p:cNvPr>
          <p:cNvPicPr>
            <a:picLocks noChangeAspect="1"/>
          </p:cNvPicPr>
          <p:nvPr/>
        </p:nvPicPr>
        <p:blipFill>
          <a:blip r:embed="rId2"/>
          <a:srcRect r="3" b="13209"/>
          <a:stretch/>
        </p:blipFill>
        <p:spPr>
          <a:xfrm>
            <a:off x="7858538" y="2089353"/>
            <a:ext cx="3355917" cy="3488285"/>
          </a:xfrm>
          <a:prstGeom prst="rect">
            <a:avLst/>
          </a:prstGeom>
        </p:spPr>
      </p:pic>
    </p:spTree>
    <p:extLst>
      <p:ext uri="{BB962C8B-B14F-4D97-AF65-F5344CB8AC3E}">
        <p14:creationId xmlns:p14="http://schemas.microsoft.com/office/powerpoint/2010/main" val="3111179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E62A5-FADD-47BB-B3AE-47D3EF71BE3A}"/>
              </a:ext>
            </a:extLst>
          </p:cNvPr>
          <p:cNvSpPr>
            <a:spLocks noGrp="1"/>
          </p:cNvSpPr>
          <p:nvPr>
            <p:ph type="title"/>
          </p:nvPr>
        </p:nvSpPr>
        <p:spPr/>
        <p:txBody>
          <a:bodyPr/>
          <a:lstStyle/>
          <a:p>
            <a:r>
              <a:rPr lang="en-GB" dirty="0"/>
              <a:t>WHEN IS IT?</a:t>
            </a:r>
          </a:p>
        </p:txBody>
      </p:sp>
      <p:sp>
        <p:nvSpPr>
          <p:cNvPr id="3" name="Content Placeholder 2">
            <a:extLst>
              <a:ext uri="{FF2B5EF4-FFF2-40B4-BE49-F238E27FC236}">
                <a16:creationId xmlns:a16="http://schemas.microsoft.com/office/drawing/2014/main" id="{50AE482B-68AF-4708-BA94-76C61D22F528}"/>
              </a:ext>
            </a:extLst>
          </p:cNvPr>
          <p:cNvSpPr>
            <a:spLocks noGrp="1"/>
          </p:cNvSpPr>
          <p:nvPr>
            <p:ph idx="1"/>
          </p:nvPr>
        </p:nvSpPr>
        <p:spPr/>
        <p:txBody>
          <a:bodyPr>
            <a:normAutofit/>
          </a:bodyPr>
          <a:lstStyle/>
          <a:p>
            <a:pPr marL="0" indent="0">
              <a:buNone/>
            </a:pPr>
            <a:r>
              <a:rPr lang="en-GB" sz="3200" dirty="0">
                <a:solidFill>
                  <a:srgbClr val="001D35"/>
                </a:solidFill>
                <a:effectLst/>
                <a:latin typeface="Arial" panose="020B0604020202020204" pitchFamily="34" charset="0"/>
                <a:ea typeface="Calibri" panose="020F0502020204030204" pitchFamily="34" charset="0"/>
                <a:cs typeface="Times New Roman" panose="02020603050405020304" pitchFamily="18" charset="0"/>
              </a:rPr>
              <a:t>The Phonics Screening Check for 2025 will begin the week of </a:t>
            </a:r>
            <a:r>
              <a:rPr lang="en-GB" sz="3200" b="1"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Monday, June 9th, 2025</a:t>
            </a:r>
            <a:r>
              <a:rPr lang="en-GB" sz="3200" b="1" dirty="0">
                <a:solidFill>
                  <a:srgbClr val="001D35"/>
                </a:solidFill>
                <a:effectLst/>
                <a:highlight>
                  <a:srgbClr val="FFFF00"/>
                </a:highlight>
                <a:latin typeface="Arial" panose="020B0604020202020204" pitchFamily="34" charset="0"/>
                <a:ea typeface="Calibri" panose="020F0502020204030204" pitchFamily="34" charset="0"/>
                <a:cs typeface="Times New Roman" panose="02020603050405020304" pitchFamily="18" charset="0"/>
              </a:rPr>
              <a:t>. </a:t>
            </a:r>
          </a:p>
          <a:p>
            <a:pPr marL="0" indent="0">
              <a:buNone/>
            </a:pPr>
            <a:endParaRPr lang="en-GB" sz="3200" b="1" dirty="0">
              <a:solidFill>
                <a:srgbClr val="001D35"/>
              </a:solidFill>
              <a:highlight>
                <a:srgbClr val="FFFF00"/>
              </a:highlight>
              <a:latin typeface="Arial" panose="020B0604020202020204" pitchFamily="34" charset="0"/>
              <a:cs typeface="Times New Roman" panose="02020603050405020304" pitchFamily="18" charset="0"/>
            </a:endParaRPr>
          </a:p>
          <a:p>
            <a:pPr marL="0" indent="0">
              <a:buNone/>
            </a:pPr>
            <a:r>
              <a:rPr lang="en-GB" sz="3200" b="1" dirty="0">
                <a:solidFill>
                  <a:srgbClr val="001D35"/>
                </a:solidFill>
                <a:highlight>
                  <a:srgbClr val="FFFF00"/>
                </a:highlight>
                <a:latin typeface="Arial" panose="020B0604020202020204" pitchFamily="34" charset="0"/>
                <a:cs typeface="Times New Roman" panose="02020603050405020304" pitchFamily="18" charset="0"/>
              </a:rPr>
              <a:t>They will complete the test 1:1 out of class with me. </a:t>
            </a:r>
          </a:p>
          <a:p>
            <a:pPr marL="0" indent="0">
              <a:buNone/>
            </a:pPr>
            <a:endParaRPr lang="en-GB" sz="3200" b="1" dirty="0">
              <a:highlight>
                <a:srgbClr val="FFFF00"/>
              </a:highlight>
            </a:endParaRPr>
          </a:p>
        </p:txBody>
      </p:sp>
    </p:spTree>
    <p:extLst>
      <p:ext uri="{BB962C8B-B14F-4D97-AF65-F5344CB8AC3E}">
        <p14:creationId xmlns:p14="http://schemas.microsoft.com/office/powerpoint/2010/main" val="468120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012B3-4539-6FB4-CFA2-67325AD4AF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03A496-0CC3-7FC1-2544-F688837DAA1D}"/>
              </a:ext>
            </a:extLst>
          </p:cNvPr>
          <p:cNvSpPr>
            <a:spLocks noGrp="1"/>
          </p:cNvSpPr>
          <p:nvPr>
            <p:ph type="title"/>
          </p:nvPr>
        </p:nvSpPr>
        <p:spPr/>
        <p:txBody>
          <a:bodyPr/>
          <a:lstStyle/>
          <a:p>
            <a:r>
              <a:rPr lang="en-GB" dirty="0"/>
              <a:t>WHAT IS THE PHONICS SCREENING CHECK?</a:t>
            </a:r>
          </a:p>
        </p:txBody>
      </p:sp>
      <p:sp>
        <p:nvSpPr>
          <p:cNvPr id="4" name="TextBox 3">
            <a:extLst>
              <a:ext uri="{FF2B5EF4-FFF2-40B4-BE49-F238E27FC236}">
                <a16:creationId xmlns:a16="http://schemas.microsoft.com/office/drawing/2014/main" id="{C0699C98-EECA-7191-FC24-EBD51AE03C8D}"/>
              </a:ext>
            </a:extLst>
          </p:cNvPr>
          <p:cNvSpPr txBox="1"/>
          <p:nvPr/>
        </p:nvSpPr>
        <p:spPr>
          <a:xfrm>
            <a:off x="983226" y="1941249"/>
            <a:ext cx="4532671" cy="369332"/>
          </a:xfrm>
          <a:prstGeom prst="rect">
            <a:avLst/>
          </a:prstGeom>
          <a:noFill/>
        </p:spPr>
        <p:txBody>
          <a:bodyPr wrap="square" rtlCol="0">
            <a:spAutoFit/>
          </a:bodyPr>
          <a:lstStyle/>
          <a:p>
            <a:r>
              <a:rPr lang="en-GB" dirty="0"/>
              <a:t>Example of segmenting and blending.</a:t>
            </a:r>
          </a:p>
        </p:txBody>
      </p:sp>
      <p:sp>
        <p:nvSpPr>
          <p:cNvPr id="5" name="TextBox 4">
            <a:extLst>
              <a:ext uri="{FF2B5EF4-FFF2-40B4-BE49-F238E27FC236}">
                <a16:creationId xmlns:a16="http://schemas.microsoft.com/office/drawing/2014/main" id="{86B9222B-837A-00AD-15B8-2B9F84C43925}"/>
              </a:ext>
            </a:extLst>
          </p:cNvPr>
          <p:cNvSpPr txBox="1"/>
          <p:nvPr/>
        </p:nvSpPr>
        <p:spPr>
          <a:xfrm>
            <a:off x="6086168" y="1553496"/>
            <a:ext cx="5041490" cy="3416320"/>
          </a:xfrm>
          <a:prstGeom prst="rect">
            <a:avLst/>
          </a:prstGeom>
          <a:solidFill>
            <a:schemeClr val="accent2">
              <a:lumMod val="20000"/>
              <a:lumOff val="80000"/>
            </a:schemeClr>
          </a:solidFill>
        </p:spPr>
        <p:txBody>
          <a:bodyPr wrap="square" rtlCol="0">
            <a:spAutoFit/>
          </a:bodyPr>
          <a:lstStyle/>
          <a:p>
            <a:r>
              <a:rPr lang="en-GB" dirty="0"/>
              <a:t>In this example, children should be able to identify the individual phonemes that </a:t>
            </a:r>
          </a:p>
          <a:p>
            <a:r>
              <a:rPr lang="en-GB" dirty="0"/>
              <a:t>make up the words by;</a:t>
            </a:r>
          </a:p>
          <a:p>
            <a:endParaRPr lang="en-GB" dirty="0"/>
          </a:p>
          <a:p>
            <a:pPr marL="285750" indent="-285750">
              <a:buFont typeface="Arial" panose="020B0604020202020204" pitchFamily="34" charset="0"/>
              <a:buChar char="•"/>
            </a:pPr>
            <a:r>
              <a:rPr lang="en-GB" b="1" dirty="0"/>
              <a:t>Looking at the word first to identify any known graphemes.</a:t>
            </a:r>
          </a:p>
          <a:p>
            <a:pPr marL="285750" indent="-285750">
              <a:buFont typeface="Arial" panose="020B0604020202020204" pitchFamily="34" charset="0"/>
              <a:buChar char="•"/>
            </a:pPr>
            <a:r>
              <a:rPr lang="en-GB" b="1" dirty="0"/>
              <a:t>Segmenting the word into individual sounds out loud.</a:t>
            </a:r>
          </a:p>
          <a:p>
            <a:pPr marL="285750" indent="-285750">
              <a:buFont typeface="Arial" panose="020B0604020202020204" pitchFamily="34" charset="0"/>
              <a:buChar char="•"/>
            </a:pPr>
            <a:r>
              <a:rPr lang="en-GB" b="1" dirty="0"/>
              <a:t>Blending the individual sounds to form a word.</a:t>
            </a:r>
          </a:p>
          <a:p>
            <a:pPr marL="285750" indent="-285750">
              <a:buFont typeface="Arial" panose="020B0604020202020204" pitchFamily="34" charset="0"/>
              <a:buChar char="•"/>
            </a:pPr>
            <a:r>
              <a:rPr lang="en-GB" b="1" dirty="0"/>
              <a:t>Then checking the word to see if it makes sense.</a:t>
            </a:r>
          </a:p>
        </p:txBody>
      </p:sp>
      <p:pic>
        <p:nvPicPr>
          <p:cNvPr id="7" name="Picture 6">
            <a:extLst>
              <a:ext uri="{FF2B5EF4-FFF2-40B4-BE49-F238E27FC236}">
                <a16:creationId xmlns:a16="http://schemas.microsoft.com/office/drawing/2014/main" id="{BFA98F8A-FF75-969F-035C-C402D9C89A94}"/>
              </a:ext>
            </a:extLst>
          </p:cNvPr>
          <p:cNvPicPr>
            <a:picLocks noChangeAspect="1"/>
          </p:cNvPicPr>
          <p:nvPr/>
        </p:nvPicPr>
        <p:blipFill>
          <a:blip r:embed="rId3"/>
          <a:stretch>
            <a:fillRect/>
          </a:stretch>
        </p:blipFill>
        <p:spPr>
          <a:xfrm>
            <a:off x="983226" y="2514394"/>
            <a:ext cx="4650658" cy="1711091"/>
          </a:xfrm>
          <a:prstGeom prst="rect">
            <a:avLst/>
          </a:prstGeom>
        </p:spPr>
      </p:pic>
      <p:sp>
        <p:nvSpPr>
          <p:cNvPr id="8" name="TextBox 7">
            <a:extLst>
              <a:ext uri="{FF2B5EF4-FFF2-40B4-BE49-F238E27FC236}">
                <a16:creationId xmlns:a16="http://schemas.microsoft.com/office/drawing/2014/main" id="{AB14D0B7-2B09-A55A-95E8-0C8AC79B3061}"/>
              </a:ext>
            </a:extLst>
          </p:cNvPr>
          <p:cNvSpPr txBox="1"/>
          <p:nvPr/>
        </p:nvSpPr>
        <p:spPr>
          <a:xfrm>
            <a:off x="983226" y="4393028"/>
            <a:ext cx="4896465" cy="646331"/>
          </a:xfrm>
          <a:prstGeom prst="rect">
            <a:avLst/>
          </a:prstGeom>
          <a:noFill/>
        </p:spPr>
        <p:txBody>
          <a:bodyPr wrap="square" rtlCol="0">
            <a:spAutoFit/>
          </a:bodyPr>
          <a:lstStyle/>
          <a:p>
            <a:r>
              <a:rPr lang="en-GB" dirty="0"/>
              <a:t>Example taken from the 2022 Phonics Screening Check, page 19.</a:t>
            </a:r>
          </a:p>
        </p:txBody>
      </p:sp>
      <p:sp>
        <p:nvSpPr>
          <p:cNvPr id="9" name="TextBox 8">
            <a:extLst>
              <a:ext uri="{FF2B5EF4-FFF2-40B4-BE49-F238E27FC236}">
                <a16:creationId xmlns:a16="http://schemas.microsoft.com/office/drawing/2014/main" id="{33902E7D-9A5B-940C-CD69-83BA1722015D}"/>
              </a:ext>
            </a:extLst>
          </p:cNvPr>
          <p:cNvSpPr txBox="1"/>
          <p:nvPr/>
        </p:nvSpPr>
        <p:spPr>
          <a:xfrm>
            <a:off x="983226" y="5282714"/>
            <a:ext cx="5024283" cy="1200329"/>
          </a:xfrm>
          <a:prstGeom prst="rect">
            <a:avLst/>
          </a:prstGeom>
          <a:solidFill>
            <a:schemeClr val="accent2">
              <a:lumMod val="20000"/>
              <a:lumOff val="80000"/>
            </a:schemeClr>
          </a:solidFill>
        </p:spPr>
        <p:txBody>
          <a:bodyPr wrap="square" rtlCol="0">
            <a:spAutoFit/>
          </a:bodyPr>
          <a:lstStyle/>
          <a:p>
            <a:r>
              <a:rPr lang="en-GB" dirty="0"/>
              <a:t>At this point in the year, children have been taught all the split-digraphs, digraphs, trigraphs and graphemes needed for the Phonics Screening Check .</a:t>
            </a:r>
          </a:p>
        </p:txBody>
      </p:sp>
      <p:sp>
        <p:nvSpPr>
          <p:cNvPr id="10" name="TextBox 9">
            <a:extLst>
              <a:ext uri="{FF2B5EF4-FFF2-40B4-BE49-F238E27FC236}">
                <a16:creationId xmlns:a16="http://schemas.microsoft.com/office/drawing/2014/main" id="{A2F5B1CA-8C5F-8ABA-60FB-4A90301BC54D}"/>
              </a:ext>
            </a:extLst>
          </p:cNvPr>
          <p:cNvSpPr txBox="1"/>
          <p:nvPr/>
        </p:nvSpPr>
        <p:spPr>
          <a:xfrm>
            <a:off x="6096000" y="5282713"/>
            <a:ext cx="5031658" cy="1200329"/>
          </a:xfrm>
          <a:prstGeom prst="rect">
            <a:avLst/>
          </a:prstGeom>
          <a:solidFill>
            <a:schemeClr val="accent2">
              <a:lumMod val="20000"/>
              <a:lumOff val="80000"/>
            </a:schemeClr>
          </a:solidFill>
        </p:spPr>
        <p:txBody>
          <a:bodyPr wrap="square" rtlCol="0">
            <a:spAutoFit/>
          </a:bodyPr>
          <a:lstStyle/>
          <a:p>
            <a:r>
              <a:rPr lang="en-GB" b="1" dirty="0"/>
              <a:t>Children can segment and sound-talk and blend it in their head. Children can use their finger to point to any graphemes they can spot. Some children can read words instantly.</a:t>
            </a:r>
          </a:p>
        </p:txBody>
      </p:sp>
    </p:spTree>
    <p:extLst>
      <p:ext uri="{BB962C8B-B14F-4D97-AF65-F5344CB8AC3E}">
        <p14:creationId xmlns:p14="http://schemas.microsoft.com/office/powerpoint/2010/main" val="3553754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BC5ED-5885-9536-A71A-C60D10D27A5A}"/>
              </a:ext>
            </a:extLst>
          </p:cNvPr>
          <p:cNvSpPr>
            <a:spLocks noGrp="1"/>
          </p:cNvSpPr>
          <p:nvPr>
            <p:ph type="title"/>
          </p:nvPr>
        </p:nvSpPr>
        <p:spPr/>
        <p:txBody>
          <a:bodyPr/>
          <a:lstStyle/>
          <a:p>
            <a:r>
              <a:rPr lang="en-GB" dirty="0"/>
              <a:t>WHAT DOES IT LOOK LIKE?</a:t>
            </a:r>
          </a:p>
        </p:txBody>
      </p:sp>
      <p:pic>
        <p:nvPicPr>
          <p:cNvPr id="6" name="Picture 5">
            <a:extLst>
              <a:ext uri="{FF2B5EF4-FFF2-40B4-BE49-F238E27FC236}">
                <a16:creationId xmlns:a16="http://schemas.microsoft.com/office/drawing/2014/main" id="{10340B92-9123-013C-40DF-A2C39F476AB2}"/>
              </a:ext>
            </a:extLst>
          </p:cNvPr>
          <p:cNvPicPr>
            <a:picLocks noChangeAspect="1"/>
          </p:cNvPicPr>
          <p:nvPr/>
        </p:nvPicPr>
        <p:blipFill>
          <a:blip r:embed="rId2"/>
          <a:stretch>
            <a:fillRect/>
          </a:stretch>
        </p:blipFill>
        <p:spPr>
          <a:xfrm>
            <a:off x="489146" y="2038763"/>
            <a:ext cx="2608851" cy="3126309"/>
          </a:xfrm>
          <a:prstGeom prst="rect">
            <a:avLst/>
          </a:prstGeom>
        </p:spPr>
      </p:pic>
      <p:pic>
        <p:nvPicPr>
          <p:cNvPr id="8" name="Picture 7">
            <a:extLst>
              <a:ext uri="{FF2B5EF4-FFF2-40B4-BE49-F238E27FC236}">
                <a16:creationId xmlns:a16="http://schemas.microsoft.com/office/drawing/2014/main" id="{6A2AFF5B-4F37-E400-BF55-AF36F5DF71A8}"/>
              </a:ext>
            </a:extLst>
          </p:cNvPr>
          <p:cNvPicPr>
            <a:picLocks noChangeAspect="1"/>
          </p:cNvPicPr>
          <p:nvPr/>
        </p:nvPicPr>
        <p:blipFill>
          <a:blip r:embed="rId3"/>
          <a:stretch>
            <a:fillRect/>
          </a:stretch>
        </p:blipFill>
        <p:spPr>
          <a:xfrm>
            <a:off x="3609248" y="1596817"/>
            <a:ext cx="1486029" cy="2156647"/>
          </a:xfrm>
          <a:prstGeom prst="rect">
            <a:avLst/>
          </a:prstGeom>
        </p:spPr>
      </p:pic>
      <p:pic>
        <p:nvPicPr>
          <p:cNvPr id="10" name="Picture 9">
            <a:extLst>
              <a:ext uri="{FF2B5EF4-FFF2-40B4-BE49-F238E27FC236}">
                <a16:creationId xmlns:a16="http://schemas.microsoft.com/office/drawing/2014/main" id="{7FA66F63-51F7-2F2F-7872-BF83B3BBDFAE}"/>
              </a:ext>
            </a:extLst>
          </p:cNvPr>
          <p:cNvPicPr>
            <a:picLocks noChangeAspect="1"/>
          </p:cNvPicPr>
          <p:nvPr/>
        </p:nvPicPr>
        <p:blipFill>
          <a:blip r:embed="rId4"/>
          <a:stretch>
            <a:fillRect/>
          </a:stretch>
        </p:blipFill>
        <p:spPr>
          <a:xfrm>
            <a:off x="5661571" y="1596817"/>
            <a:ext cx="1486029" cy="2171296"/>
          </a:xfrm>
          <a:prstGeom prst="rect">
            <a:avLst/>
          </a:prstGeom>
        </p:spPr>
      </p:pic>
      <p:pic>
        <p:nvPicPr>
          <p:cNvPr id="12" name="Picture 11">
            <a:extLst>
              <a:ext uri="{FF2B5EF4-FFF2-40B4-BE49-F238E27FC236}">
                <a16:creationId xmlns:a16="http://schemas.microsoft.com/office/drawing/2014/main" id="{B22F7A7B-7193-2E26-AB28-663B1EF6A430}"/>
              </a:ext>
            </a:extLst>
          </p:cNvPr>
          <p:cNvPicPr>
            <a:picLocks noChangeAspect="1"/>
          </p:cNvPicPr>
          <p:nvPr/>
        </p:nvPicPr>
        <p:blipFill>
          <a:blip r:embed="rId5"/>
          <a:stretch>
            <a:fillRect/>
          </a:stretch>
        </p:blipFill>
        <p:spPr>
          <a:xfrm>
            <a:off x="3614260" y="4182859"/>
            <a:ext cx="1476003" cy="2156647"/>
          </a:xfrm>
          <a:prstGeom prst="rect">
            <a:avLst/>
          </a:prstGeom>
        </p:spPr>
      </p:pic>
      <p:pic>
        <p:nvPicPr>
          <p:cNvPr id="14" name="Picture 13">
            <a:extLst>
              <a:ext uri="{FF2B5EF4-FFF2-40B4-BE49-F238E27FC236}">
                <a16:creationId xmlns:a16="http://schemas.microsoft.com/office/drawing/2014/main" id="{33ED94B9-7B66-2F93-F081-217BFB77EC58}"/>
              </a:ext>
            </a:extLst>
          </p:cNvPr>
          <p:cNvPicPr>
            <a:picLocks noChangeAspect="1"/>
          </p:cNvPicPr>
          <p:nvPr/>
        </p:nvPicPr>
        <p:blipFill>
          <a:blip r:embed="rId6"/>
          <a:stretch>
            <a:fillRect/>
          </a:stretch>
        </p:blipFill>
        <p:spPr>
          <a:xfrm>
            <a:off x="5671887" y="4182859"/>
            <a:ext cx="1475713" cy="2171296"/>
          </a:xfrm>
          <a:prstGeom prst="rect">
            <a:avLst/>
          </a:prstGeom>
        </p:spPr>
      </p:pic>
      <p:sp>
        <p:nvSpPr>
          <p:cNvPr id="15" name="TextBox 14">
            <a:extLst>
              <a:ext uri="{FF2B5EF4-FFF2-40B4-BE49-F238E27FC236}">
                <a16:creationId xmlns:a16="http://schemas.microsoft.com/office/drawing/2014/main" id="{6FEA6AFA-BFDC-5B63-352E-7C2D8B02CA4C}"/>
              </a:ext>
            </a:extLst>
          </p:cNvPr>
          <p:cNvSpPr txBox="1"/>
          <p:nvPr/>
        </p:nvSpPr>
        <p:spPr>
          <a:xfrm>
            <a:off x="496536" y="1395721"/>
            <a:ext cx="2601461" cy="584775"/>
          </a:xfrm>
          <a:prstGeom prst="rect">
            <a:avLst/>
          </a:prstGeom>
          <a:noFill/>
        </p:spPr>
        <p:txBody>
          <a:bodyPr wrap="square" rtlCol="0">
            <a:spAutoFit/>
          </a:bodyPr>
          <a:lstStyle/>
          <a:p>
            <a:pPr algn="ctr"/>
            <a:r>
              <a:rPr lang="en-GB" sz="3200" b="1" u="sng" dirty="0"/>
              <a:t>To a child</a:t>
            </a:r>
          </a:p>
        </p:txBody>
      </p:sp>
      <p:pic>
        <p:nvPicPr>
          <p:cNvPr id="17" name="Graphic 16" descr="Add with solid fill">
            <a:extLst>
              <a:ext uri="{FF2B5EF4-FFF2-40B4-BE49-F238E27FC236}">
                <a16:creationId xmlns:a16="http://schemas.microsoft.com/office/drawing/2014/main" id="{DC67CFCF-7932-E05A-5257-C4264A21223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110359" y="2486830"/>
            <a:ext cx="485140" cy="485140"/>
          </a:xfrm>
          <a:prstGeom prst="rect">
            <a:avLst/>
          </a:prstGeom>
        </p:spPr>
      </p:pic>
      <p:pic>
        <p:nvPicPr>
          <p:cNvPr id="18" name="Graphic 17" descr="Add with solid fill">
            <a:extLst>
              <a:ext uri="{FF2B5EF4-FFF2-40B4-BE49-F238E27FC236}">
                <a16:creationId xmlns:a16="http://schemas.microsoft.com/office/drawing/2014/main" id="{7B70A5E7-829E-42CE-B796-41E2C9D4275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129024" y="5025937"/>
            <a:ext cx="485140" cy="485140"/>
          </a:xfrm>
          <a:prstGeom prst="rect">
            <a:avLst/>
          </a:prstGeom>
        </p:spPr>
      </p:pic>
      <p:sp>
        <p:nvSpPr>
          <p:cNvPr id="19" name="TextBox 18">
            <a:extLst>
              <a:ext uri="{FF2B5EF4-FFF2-40B4-BE49-F238E27FC236}">
                <a16:creationId xmlns:a16="http://schemas.microsoft.com/office/drawing/2014/main" id="{D4A19C4A-7AB1-E09B-8EB5-7D76D3ACB0A3}"/>
              </a:ext>
            </a:extLst>
          </p:cNvPr>
          <p:cNvSpPr txBox="1"/>
          <p:nvPr/>
        </p:nvSpPr>
        <p:spPr>
          <a:xfrm>
            <a:off x="9132329" y="1001996"/>
            <a:ext cx="1481496" cy="461665"/>
          </a:xfrm>
          <a:prstGeom prst="rect">
            <a:avLst/>
          </a:prstGeom>
          <a:noFill/>
        </p:spPr>
        <p:txBody>
          <a:bodyPr wrap="none" rtlCol="0">
            <a:spAutoFit/>
          </a:bodyPr>
          <a:lstStyle/>
          <a:p>
            <a:r>
              <a:rPr lang="en-GB" sz="2400" b="1" u="sng" dirty="0"/>
              <a:t>Section 1</a:t>
            </a:r>
          </a:p>
        </p:txBody>
      </p:sp>
      <p:sp>
        <p:nvSpPr>
          <p:cNvPr id="20" name="TextBox 19">
            <a:extLst>
              <a:ext uri="{FF2B5EF4-FFF2-40B4-BE49-F238E27FC236}">
                <a16:creationId xmlns:a16="http://schemas.microsoft.com/office/drawing/2014/main" id="{AA9F3F5A-AD3B-F016-6DC7-A2B2A60CDEB9}"/>
              </a:ext>
            </a:extLst>
          </p:cNvPr>
          <p:cNvSpPr txBox="1"/>
          <p:nvPr/>
        </p:nvSpPr>
        <p:spPr>
          <a:xfrm>
            <a:off x="8180348" y="1479050"/>
            <a:ext cx="3385457" cy="646331"/>
          </a:xfrm>
          <a:prstGeom prst="rect">
            <a:avLst/>
          </a:prstGeom>
          <a:solidFill>
            <a:schemeClr val="accent2">
              <a:lumMod val="20000"/>
              <a:lumOff val="80000"/>
            </a:schemeClr>
          </a:solidFill>
        </p:spPr>
        <p:txBody>
          <a:bodyPr wrap="square" rtlCol="0">
            <a:spAutoFit/>
          </a:bodyPr>
          <a:lstStyle/>
          <a:p>
            <a:r>
              <a:rPr lang="en-GB" dirty="0"/>
              <a:t> 12 ‘nonsense’ words.</a:t>
            </a:r>
          </a:p>
          <a:p>
            <a:r>
              <a:rPr lang="en-GB" dirty="0"/>
              <a:t> 8 real words.</a:t>
            </a:r>
          </a:p>
        </p:txBody>
      </p:sp>
      <p:sp>
        <p:nvSpPr>
          <p:cNvPr id="21" name="TextBox 20">
            <a:extLst>
              <a:ext uri="{FF2B5EF4-FFF2-40B4-BE49-F238E27FC236}">
                <a16:creationId xmlns:a16="http://schemas.microsoft.com/office/drawing/2014/main" id="{8DCEB657-2905-BF8F-2556-E01143B038E1}"/>
              </a:ext>
            </a:extLst>
          </p:cNvPr>
          <p:cNvSpPr txBox="1"/>
          <p:nvPr/>
        </p:nvSpPr>
        <p:spPr>
          <a:xfrm>
            <a:off x="8180348" y="2227954"/>
            <a:ext cx="3385457" cy="1384995"/>
          </a:xfrm>
          <a:prstGeom prst="rect">
            <a:avLst/>
          </a:prstGeom>
          <a:solidFill>
            <a:schemeClr val="accent2">
              <a:lumMod val="20000"/>
              <a:lumOff val="80000"/>
            </a:schemeClr>
          </a:solidFill>
        </p:spPr>
        <p:txBody>
          <a:bodyPr wrap="square" rtlCol="0">
            <a:spAutoFit/>
          </a:bodyPr>
          <a:lstStyle/>
          <a:p>
            <a:pPr marL="285750" indent="-285750">
              <a:buFont typeface="Arial" panose="020B0604020202020204" pitchFamily="34" charset="0"/>
              <a:buChar char="•"/>
            </a:pPr>
            <a:r>
              <a:rPr lang="en-GB" sz="1400" dirty="0"/>
              <a:t>Single letters (a, b, c, d, e, f, g, h, I, j, k, l, m, n, o, p, q(u), r, s, t, u, v, w, x, y, z)</a:t>
            </a:r>
          </a:p>
          <a:p>
            <a:pPr marL="285750" indent="-285750">
              <a:buFont typeface="Arial" panose="020B0604020202020204" pitchFamily="34" charset="0"/>
              <a:buChar char="•"/>
            </a:pPr>
            <a:r>
              <a:rPr lang="en-GB" sz="1400" dirty="0"/>
              <a:t>Some consonant digraphs (</a:t>
            </a:r>
            <a:r>
              <a:rPr lang="en-GB" sz="1400" dirty="0" err="1"/>
              <a:t>ch</a:t>
            </a:r>
            <a:r>
              <a:rPr lang="en-GB" sz="1400" dirty="0"/>
              <a:t>, ck, ff, </a:t>
            </a:r>
            <a:r>
              <a:rPr lang="en-GB" sz="1400" dirty="0" err="1"/>
              <a:t>ll</a:t>
            </a:r>
            <a:r>
              <a:rPr lang="en-GB" sz="1400" dirty="0"/>
              <a:t>, ng, </a:t>
            </a:r>
            <a:r>
              <a:rPr lang="en-GB" sz="1400" dirty="0" err="1"/>
              <a:t>sh</a:t>
            </a:r>
            <a:r>
              <a:rPr lang="en-GB" sz="1400" dirty="0"/>
              <a:t>, ss, </a:t>
            </a:r>
            <a:r>
              <a:rPr lang="en-GB" sz="1400" dirty="0" err="1"/>
              <a:t>th</a:t>
            </a:r>
            <a:r>
              <a:rPr lang="en-GB" sz="1400" dirty="0"/>
              <a:t>, </a:t>
            </a:r>
            <a:r>
              <a:rPr lang="en-GB" sz="1400" dirty="0" err="1"/>
              <a:t>zz</a:t>
            </a:r>
            <a:r>
              <a:rPr lang="en-GB" sz="1400" dirty="0"/>
              <a:t>)</a:t>
            </a:r>
          </a:p>
          <a:p>
            <a:pPr marL="285750" indent="-285750">
              <a:buFont typeface="Arial" panose="020B0604020202020204" pitchFamily="34" charset="0"/>
              <a:buChar char="•"/>
            </a:pPr>
            <a:r>
              <a:rPr lang="en-GB" sz="1400" dirty="0"/>
              <a:t>Frequent and consistent vowel digraphs (</a:t>
            </a:r>
            <a:r>
              <a:rPr lang="en-GB" sz="1400" dirty="0" err="1"/>
              <a:t>ar</a:t>
            </a:r>
            <a:r>
              <a:rPr lang="en-GB" sz="1400" dirty="0"/>
              <a:t>, ee, oi, </a:t>
            </a:r>
            <a:r>
              <a:rPr lang="en-GB" sz="1400" dirty="0" err="1"/>
              <a:t>oo</a:t>
            </a:r>
            <a:r>
              <a:rPr lang="en-GB" sz="1400" dirty="0"/>
              <a:t>, or)</a:t>
            </a:r>
          </a:p>
        </p:txBody>
      </p:sp>
      <p:sp>
        <p:nvSpPr>
          <p:cNvPr id="22" name="TextBox 21">
            <a:extLst>
              <a:ext uri="{FF2B5EF4-FFF2-40B4-BE49-F238E27FC236}">
                <a16:creationId xmlns:a16="http://schemas.microsoft.com/office/drawing/2014/main" id="{55D2C6D1-FAC6-DCF1-A36E-561179D1321F}"/>
              </a:ext>
            </a:extLst>
          </p:cNvPr>
          <p:cNvSpPr txBox="1"/>
          <p:nvPr/>
        </p:nvSpPr>
        <p:spPr>
          <a:xfrm>
            <a:off x="9132329" y="3852134"/>
            <a:ext cx="1481496" cy="461665"/>
          </a:xfrm>
          <a:prstGeom prst="rect">
            <a:avLst/>
          </a:prstGeom>
          <a:noFill/>
        </p:spPr>
        <p:txBody>
          <a:bodyPr wrap="none" rtlCol="0">
            <a:spAutoFit/>
          </a:bodyPr>
          <a:lstStyle/>
          <a:p>
            <a:r>
              <a:rPr lang="en-GB" sz="2400" b="1" u="sng" dirty="0"/>
              <a:t>Section 2</a:t>
            </a:r>
          </a:p>
        </p:txBody>
      </p:sp>
      <p:sp>
        <p:nvSpPr>
          <p:cNvPr id="23" name="TextBox 22">
            <a:extLst>
              <a:ext uri="{FF2B5EF4-FFF2-40B4-BE49-F238E27FC236}">
                <a16:creationId xmlns:a16="http://schemas.microsoft.com/office/drawing/2014/main" id="{B586C746-927E-328F-A3BB-F4D25E9BF15A}"/>
              </a:ext>
            </a:extLst>
          </p:cNvPr>
          <p:cNvSpPr txBox="1"/>
          <p:nvPr/>
        </p:nvSpPr>
        <p:spPr>
          <a:xfrm>
            <a:off x="8180348" y="4329188"/>
            <a:ext cx="3385457" cy="646331"/>
          </a:xfrm>
          <a:prstGeom prst="rect">
            <a:avLst/>
          </a:prstGeom>
          <a:solidFill>
            <a:schemeClr val="accent4">
              <a:lumMod val="20000"/>
              <a:lumOff val="80000"/>
            </a:schemeClr>
          </a:solidFill>
        </p:spPr>
        <p:txBody>
          <a:bodyPr wrap="square" rtlCol="0">
            <a:spAutoFit/>
          </a:bodyPr>
          <a:lstStyle/>
          <a:p>
            <a:r>
              <a:rPr lang="en-GB" dirty="0"/>
              <a:t> 8  ‘nonsense’ words.</a:t>
            </a:r>
          </a:p>
          <a:p>
            <a:r>
              <a:rPr lang="en-GB" dirty="0"/>
              <a:t> 12 real words.</a:t>
            </a:r>
          </a:p>
        </p:txBody>
      </p:sp>
      <p:sp>
        <p:nvSpPr>
          <p:cNvPr id="24" name="TextBox 23">
            <a:extLst>
              <a:ext uri="{FF2B5EF4-FFF2-40B4-BE49-F238E27FC236}">
                <a16:creationId xmlns:a16="http://schemas.microsoft.com/office/drawing/2014/main" id="{A35B998F-B079-6ED4-64B2-E5559BD2DB3F}"/>
              </a:ext>
            </a:extLst>
          </p:cNvPr>
          <p:cNvSpPr txBox="1"/>
          <p:nvPr/>
        </p:nvSpPr>
        <p:spPr>
          <a:xfrm>
            <a:off x="8180348" y="5078092"/>
            <a:ext cx="3385457" cy="1169551"/>
          </a:xfrm>
          <a:prstGeom prst="rect">
            <a:avLst/>
          </a:prstGeom>
          <a:solidFill>
            <a:schemeClr val="accent4">
              <a:lumMod val="20000"/>
              <a:lumOff val="80000"/>
            </a:schemeClr>
          </a:solidFill>
        </p:spPr>
        <p:txBody>
          <a:bodyPr wrap="square" rtlCol="0">
            <a:spAutoFit/>
          </a:bodyPr>
          <a:lstStyle/>
          <a:p>
            <a:pPr marL="285750" indent="-285750">
              <a:buFont typeface="Arial" panose="020B0604020202020204" pitchFamily="34" charset="0"/>
              <a:buChar char="•"/>
            </a:pPr>
            <a:r>
              <a:rPr lang="en-GB" sz="1400" dirty="0"/>
              <a:t>Less frequent and consistent vowel digraphs, including split digraphs (a-e, ai, au, aw, ay, </a:t>
            </a:r>
            <a:r>
              <a:rPr lang="en-GB" sz="1400" dirty="0" err="1"/>
              <a:t>ea</a:t>
            </a:r>
            <a:r>
              <a:rPr lang="en-GB" sz="1400" dirty="0"/>
              <a:t>, e-e, er, </a:t>
            </a:r>
            <a:r>
              <a:rPr lang="en-GB" sz="1400" dirty="0" err="1"/>
              <a:t>ew</a:t>
            </a:r>
            <a:r>
              <a:rPr lang="en-GB" sz="1400" dirty="0"/>
              <a:t>, </a:t>
            </a:r>
            <a:r>
              <a:rPr lang="en-GB" sz="1400" dirty="0" err="1"/>
              <a:t>i</a:t>
            </a:r>
            <a:r>
              <a:rPr lang="en-GB" sz="1400" dirty="0"/>
              <a:t>-e, </a:t>
            </a:r>
            <a:r>
              <a:rPr lang="en-GB" sz="1400" dirty="0" err="1"/>
              <a:t>ie</a:t>
            </a:r>
            <a:r>
              <a:rPr lang="en-GB" sz="1400" dirty="0"/>
              <a:t>, </a:t>
            </a:r>
            <a:r>
              <a:rPr lang="en-GB" sz="1400" dirty="0" err="1"/>
              <a:t>ir</a:t>
            </a:r>
            <a:r>
              <a:rPr lang="en-GB" sz="1400" dirty="0"/>
              <a:t>, </a:t>
            </a:r>
            <a:r>
              <a:rPr lang="en-GB" sz="1400" dirty="0" err="1"/>
              <a:t>oa</a:t>
            </a:r>
            <a:r>
              <a:rPr lang="en-GB" sz="1400" dirty="0"/>
              <a:t>, o-e, </a:t>
            </a:r>
            <a:r>
              <a:rPr lang="en-GB" sz="1400" dirty="0" err="1"/>
              <a:t>ou</a:t>
            </a:r>
            <a:r>
              <a:rPr lang="en-GB" sz="1400" dirty="0"/>
              <a:t>, ow, oy, </a:t>
            </a:r>
            <a:r>
              <a:rPr lang="en-GB" sz="1400" dirty="0" err="1"/>
              <a:t>ue</a:t>
            </a:r>
            <a:r>
              <a:rPr lang="en-GB" sz="1400" dirty="0"/>
              <a:t>, u-e, </a:t>
            </a:r>
            <a:r>
              <a:rPr lang="en-GB" sz="1400" dirty="0" err="1"/>
              <a:t>ur</a:t>
            </a:r>
            <a:r>
              <a:rPr lang="en-GB" sz="1400" dirty="0"/>
              <a:t>)</a:t>
            </a:r>
          </a:p>
          <a:p>
            <a:pPr marL="285750" indent="-285750">
              <a:buFont typeface="Arial" panose="020B0604020202020204" pitchFamily="34" charset="0"/>
              <a:buChar char="•"/>
            </a:pPr>
            <a:r>
              <a:rPr lang="en-GB" sz="1400" dirty="0"/>
              <a:t>Trigraphs (air, </a:t>
            </a:r>
            <a:r>
              <a:rPr lang="en-GB" sz="1400" dirty="0" err="1"/>
              <a:t>igh</a:t>
            </a:r>
            <a:r>
              <a:rPr lang="en-GB" sz="1400" dirty="0"/>
              <a:t>).</a:t>
            </a:r>
          </a:p>
        </p:txBody>
      </p:sp>
    </p:spTree>
    <p:extLst>
      <p:ext uri="{BB962C8B-B14F-4D97-AF65-F5344CB8AC3E}">
        <p14:creationId xmlns:p14="http://schemas.microsoft.com/office/powerpoint/2010/main" val="2235566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55C97-E415-B487-02AD-BFB15F4FE094}"/>
              </a:ext>
            </a:extLst>
          </p:cNvPr>
          <p:cNvSpPr>
            <a:spLocks noGrp="1"/>
          </p:cNvSpPr>
          <p:nvPr>
            <p:ph type="title"/>
          </p:nvPr>
        </p:nvSpPr>
        <p:spPr/>
        <p:txBody>
          <a:bodyPr/>
          <a:lstStyle/>
          <a:p>
            <a:r>
              <a:rPr lang="en-GB" dirty="0"/>
              <a:t>Nonsense Words</a:t>
            </a:r>
          </a:p>
        </p:txBody>
      </p:sp>
      <p:sp>
        <p:nvSpPr>
          <p:cNvPr id="3" name="Content Placeholder 2">
            <a:extLst>
              <a:ext uri="{FF2B5EF4-FFF2-40B4-BE49-F238E27FC236}">
                <a16:creationId xmlns:a16="http://schemas.microsoft.com/office/drawing/2014/main" id="{853FCD86-5F0F-D1B4-7F99-726964F2E493}"/>
              </a:ext>
            </a:extLst>
          </p:cNvPr>
          <p:cNvSpPr>
            <a:spLocks noGrp="1"/>
          </p:cNvSpPr>
          <p:nvPr>
            <p:ph idx="1"/>
          </p:nvPr>
        </p:nvSpPr>
        <p:spPr>
          <a:xfrm>
            <a:off x="838200" y="1825625"/>
            <a:ext cx="5159477" cy="4351338"/>
          </a:xfrm>
        </p:spPr>
        <p:txBody>
          <a:bodyPr>
            <a:normAutofit fontScale="62500" lnSpcReduction="20000"/>
          </a:bodyPr>
          <a:lstStyle/>
          <a:p>
            <a:r>
              <a:rPr lang="en-GB" dirty="0"/>
              <a:t>All ‘nonsense’ words will be accompanied by a picture of an imaginary creature. This is so it let's the children know it is not a real word  and so, the children know not to turn the word into a real word. (e.g. meat, meats, yeast, east)</a:t>
            </a:r>
          </a:p>
          <a:p>
            <a:r>
              <a:rPr lang="en-GB" dirty="0"/>
              <a:t>These words are included in the check specifically, to assess whether you child can decode a word using phonic skills and not their memory. They need to be able to read and decode words that are unfamiliar to them. </a:t>
            </a:r>
          </a:p>
          <a:p>
            <a:r>
              <a:rPr lang="en-GB" dirty="0"/>
              <a:t>When children experience new words for the first time in their reading books, they have to use their decoding and blending skills to identify the word through their known phonics knowledge. The Phonics Screening Check checks to see if they can do this with good accuracy.</a:t>
            </a:r>
          </a:p>
        </p:txBody>
      </p:sp>
      <p:pic>
        <p:nvPicPr>
          <p:cNvPr id="5" name="Picture 4">
            <a:extLst>
              <a:ext uri="{FF2B5EF4-FFF2-40B4-BE49-F238E27FC236}">
                <a16:creationId xmlns:a16="http://schemas.microsoft.com/office/drawing/2014/main" id="{CBF3B4FC-9697-8560-9F9E-D4817C8258DC}"/>
              </a:ext>
            </a:extLst>
          </p:cNvPr>
          <p:cNvPicPr>
            <a:picLocks noChangeAspect="1"/>
          </p:cNvPicPr>
          <p:nvPr/>
        </p:nvPicPr>
        <p:blipFill>
          <a:blip r:embed="rId3"/>
          <a:stretch>
            <a:fillRect/>
          </a:stretch>
        </p:blipFill>
        <p:spPr>
          <a:xfrm>
            <a:off x="6801107" y="989881"/>
            <a:ext cx="4679085" cy="1729890"/>
          </a:xfrm>
          <a:prstGeom prst="rect">
            <a:avLst/>
          </a:prstGeom>
        </p:spPr>
      </p:pic>
      <p:sp>
        <p:nvSpPr>
          <p:cNvPr id="6" name="TextBox 5">
            <a:extLst>
              <a:ext uri="{FF2B5EF4-FFF2-40B4-BE49-F238E27FC236}">
                <a16:creationId xmlns:a16="http://schemas.microsoft.com/office/drawing/2014/main" id="{534A1ACD-B8D2-B007-84CD-806C90918A7E}"/>
              </a:ext>
            </a:extLst>
          </p:cNvPr>
          <p:cNvSpPr txBox="1"/>
          <p:nvPr/>
        </p:nvSpPr>
        <p:spPr>
          <a:xfrm>
            <a:off x="6725265" y="2913703"/>
            <a:ext cx="4781771" cy="1754326"/>
          </a:xfrm>
          <a:prstGeom prst="rect">
            <a:avLst/>
          </a:prstGeom>
          <a:solidFill>
            <a:schemeClr val="accent4">
              <a:lumMod val="20000"/>
              <a:lumOff val="80000"/>
            </a:schemeClr>
          </a:solidFill>
        </p:spPr>
        <p:txBody>
          <a:bodyPr wrap="square" rtlCol="0">
            <a:spAutoFit/>
          </a:bodyPr>
          <a:lstStyle/>
          <a:p>
            <a:pPr algn="ctr"/>
            <a:r>
              <a:rPr lang="en-GB" dirty="0"/>
              <a:t> In some examples of the nonsense words, digraphs can have alternative pronunciations. With this word, children may get the mark for either answer;</a:t>
            </a:r>
          </a:p>
          <a:p>
            <a:pPr algn="ctr"/>
            <a:endParaRPr lang="en-GB" dirty="0"/>
          </a:p>
          <a:p>
            <a:pPr algn="ctr"/>
            <a:r>
              <a:rPr lang="en-GB" dirty="0"/>
              <a:t> </a:t>
            </a:r>
            <a:r>
              <a:rPr lang="en-GB" dirty="0" err="1"/>
              <a:t>w</a:t>
            </a:r>
            <a:r>
              <a:rPr lang="en-GB" dirty="0" err="1">
                <a:solidFill>
                  <a:schemeClr val="accent6"/>
                </a:solidFill>
              </a:rPr>
              <a:t>ea</a:t>
            </a:r>
            <a:r>
              <a:rPr lang="en-GB" dirty="0" err="1"/>
              <a:t>f</a:t>
            </a:r>
            <a:r>
              <a:rPr lang="en-GB" dirty="0"/>
              <a:t> or </a:t>
            </a:r>
            <a:r>
              <a:rPr lang="en-GB" dirty="0" err="1"/>
              <a:t>we</a:t>
            </a:r>
            <a:r>
              <a:rPr lang="en-GB" dirty="0" err="1">
                <a:solidFill>
                  <a:schemeClr val="accent6"/>
                </a:solidFill>
              </a:rPr>
              <a:t>a</a:t>
            </a:r>
            <a:r>
              <a:rPr lang="en-GB" dirty="0" err="1"/>
              <a:t>f</a:t>
            </a:r>
            <a:endParaRPr lang="en-GB" dirty="0"/>
          </a:p>
        </p:txBody>
      </p:sp>
      <p:sp>
        <p:nvSpPr>
          <p:cNvPr id="8" name="TextBox 7">
            <a:extLst>
              <a:ext uri="{FF2B5EF4-FFF2-40B4-BE49-F238E27FC236}">
                <a16:creationId xmlns:a16="http://schemas.microsoft.com/office/drawing/2014/main" id="{2B462C45-011C-74F8-B285-E64C73E7707D}"/>
              </a:ext>
            </a:extLst>
          </p:cNvPr>
          <p:cNvSpPr txBox="1"/>
          <p:nvPr/>
        </p:nvSpPr>
        <p:spPr>
          <a:xfrm>
            <a:off x="6725265" y="4906298"/>
            <a:ext cx="4754927" cy="369332"/>
          </a:xfrm>
          <a:prstGeom prst="rect">
            <a:avLst/>
          </a:prstGeom>
          <a:solidFill>
            <a:schemeClr val="accent4">
              <a:lumMod val="20000"/>
              <a:lumOff val="80000"/>
            </a:schemeClr>
          </a:solidFill>
        </p:spPr>
        <p:txBody>
          <a:bodyPr wrap="square" rtlCol="0">
            <a:spAutoFit/>
          </a:bodyPr>
          <a:lstStyle/>
          <a:p>
            <a:pPr algn="ctr"/>
            <a:r>
              <a:rPr lang="en-GB" dirty="0"/>
              <a:t> This is only in the case of a few words!</a:t>
            </a:r>
          </a:p>
        </p:txBody>
      </p:sp>
    </p:spTree>
    <p:extLst>
      <p:ext uri="{BB962C8B-B14F-4D97-AF65-F5344CB8AC3E}">
        <p14:creationId xmlns:p14="http://schemas.microsoft.com/office/powerpoint/2010/main" val="2710643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54A9E-504A-E012-F814-A6E574D8B366}"/>
              </a:ext>
            </a:extLst>
          </p:cNvPr>
          <p:cNvSpPr>
            <a:spLocks noGrp="1"/>
          </p:cNvSpPr>
          <p:nvPr>
            <p:ph type="title"/>
          </p:nvPr>
        </p:nvSpPr>
        <p:spPr/>
        <p:txBody>
          <a:bodyPr/>
          <a:lstStyle/>
          <a:p>
            <a:r>
              <a:rPr lang="en-GB" dirty="0"/>
              <a:t>Challenging Words</a:t>
            </a:r>
          </a:p>
        </p:txBody>
      </p:sp>
      <p:sp>
        <p:nvSpPr>
          <p:cNvPr id="4" name="TextBox 3">
            <a:extLst>
              <a:ext uri="{FF2B5EF4-FFF2-40B4-BE49-F238E27FC236}">
                <a16:creationId xmlns:a16="http://schemas.microsoft.com/office/drawing/2014/main" id="{6C94CFDE-267C-C873-82AF-1925EE00E22F}"/>
              </a:ext>
            </a:extLst>
          </p:cNvPr>
          <p:cNvSpPr txBox="1"/>
          <p:nvPr/>
        </p:nvSpPr>
        <p:spPr>
          <a:xfrm>
            <a:off x="838200" y="1367522"/>
            <a:ext cx="10515600"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Section 2 is generally where children lose the most marks. It is a section that contains complex words, words containing split digraphs and digraphs that are generally harder to learn or are unusual.</a:t>
            </a:r>
          </a:p>
        </p:txBody>
      </p:sp>
      <p:sp>
        <p:nvSpPr>
          <p:cNvPr id="5" name="TextBox 4">
            <a:extLst>
              <a:ext uri="{FF2B5EF4-FFF2-40B4-BE49-F238E27FC236}">
                <a16:creationId xmlns:a16="http://schemas.microsoft.com/office/drawing/2014/main" id="{CB064E12-DF5C-949B-AD44-74E01F4EFECA}"/>
              </a:ext>
            </a:extLst>
          </p:cNvPr>
          <p:cNvSpPr txBox="1"/>
          <p:nvPr/>
        </p:nvSpPr>
        <p:spPr>
          <a:xfrm>
            <a:off x="845576" y="2113937"/>
            <a:ext cx="7413523"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b="1" dirty="0"/>
              <a:t>Example taken from the 2022 Phonics Screening Check, page 21.</a:t>
            </a:r>
          </a:p>
        </p:txBody>
      </p:sp>
      <p:pic>
        <p:nvPicPr>
          <p:cNvPr id="7" name="Picture 6">
            <a:extLst>
              <a:ext uri="{FF2B5EF4-FFF2-40B4-BE49-F238E27FC236}">
                <a16:creationId xmlns:a16="http://schemas.microsoft.com/office/drawing/2014/main" id="{4F918451-4E4B-2C8E-6700-D62CE770A340}"/>
              </a:ext>
            </a:extLst>
          </p:cNvPr>
          <p:cNvPicPr>
            <a:picLocks noChangeAspect="1"/>
          </p:cNvPicPr>
          <p:nvPr/>
        </p:nvPicPr>
        <p:blipFill>
          <a:blip r:embed="rId3"/>
          <a:stretch>
            <a:fillRect/>
          </a:stretch>
        </p:blipFill>
        <p:spPr>
          <a:xfrm>
            <a:off x="845576" y="2693085"/>
            <a:ext cx="2430991" cy="3917019"/>
          </a:xfrm>
          <a:prstGeom prst="rect">
            <a:avLst/>
          </a:prstGeom>
        </p:spPr>
      </p:pic>
      <p:sp>
        <p:nvSpPr>
          <p:cNvPr id="8" name="TextBox 7">
            <a:extLst>
              <a:ext uri="{FF2B5EF4-FFF2-40B4-BE49-F238E27FC236}">
                <a16:creationId xmlns:a16="http://schemas.microsoft.com/office/drawing/2014/main" id="{02959E9C-CD0C-03D2-675A-FA8A99B049C8}"/>
              </a:ext>
            </a:extLst>
          </p:cNvPr>
          <p:cNvSpPr txBox="1"/>
          <p:nvPr/>
        </p:nvSpPr>
        <p:spPr>
          <a:xfrm>
            <a:off x="3451122" y="2713703"/>
            <a:ext cx="5289755" cy="132343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600" dirty="0"/>
              <a:t> There will be some words that have multiple phonemes in the word and may overwhelm a child. Children can use their fingers and hands to help segment the word and break the word into easier sections, specifically identifying phonemes that they can see in the word.</a:t>
            </a:r>
          </a:p>
        </p:txBody>
      </p:sp>
      <p:pic>
        <p:nvPicPr>
          <p:cNvPr id="10" name="Picture 9">
            <a:extLst>
              <a:ext uri="{FF2B5EF4-FFF2-40B4-BE49-F238E27FC236}">
                <a16:creationId xmlns:a16="http://schemas.microsoft.com/office/drawing/2014/main" id="{357CC907-8D64-2A8D-1424-1E50216BD894}"/>
              </a:ext>
            </a:extLst>
          </p:cNvPr>
          <p:cNvPicPr>
            <a:picLocks noChangeAspect="1"/>
          </p:cNvPicPr>
          <p:nvPr/>
        </p:nvPicPr>
        <p:blipFill>
          <a:blip r:embed="rId4"/>
          <a:stretch>
            <a:fillRect/>
          </a:stretch>
        </p:blipFill>
        <p:spPr>
          <a:xfrm>
            <a:off x="8989270" y="2131140"/>
            <a:ext cx="2728196" cy="609653"/>
          </a:xfrm>
          <a:prstGeom prst="rect">
            <a:avLst/>
          </a:prstGeom>
        </p:spPr>
      </p:pic>
      <p:pic>
        <p:nvPicPr>
          <p:cNvPr id="12" name="Picture 11">
            <a:extLst>
              <a:ext uri="{FF2B5EF4-FFF2-40B4-BE49-F238E27FC236}">
                <a16:creationId xmlns:a16="http://schemas.microsoft.com/office/drawing/2014/main" id="{D82BFAEB-876D-7382-F25C-CBBA4B986CC1}"/>
              </a:ext>
            </a:extLst>
          </p:cNvPr>
          <p:cNvPicPr>
            <a:picLocks noChangeAspect="1"/>
          </p:cNvPicPr>
          <p:nvPr/>
        </p:nvPicPr>
        <p:blipFill>
          <a:blip r:embed="rId5"/>
          <a:stretch>
            <a:fillRect/>
          </a:stretch>
        </p:blipFill>
        <p:spPr>
          <a:xfrm>
            <a:off x="9008321" y="2865959"/>
            <a:ext cx="2690093" cy="1097375"/>
          </a:xfrm>
          <a:prstGeom prst="rect">
            <a:avLst/>
          </a:prstGeom>
        </p:spPr>
      </p:pic>
      <p:pic>
        <p:nvPicPr>
          <p:cNvPr id="14" name="Picture 13">
            <a:extLst>
              <a:ext uri="{FF2B5EF4-FFF2-40B4-BE49-F238E27FC236}">
                <a16:creationId xmlns:a16="http://schemas.microsoft.com/office/drawing/2014/main" id="{5488660F-63EC-E4DA-8AB2-68D9BCCEEA85}"/>
              </a:ext>
            </a:extLst>
          </p:cNvPr>
          <p:cNvPicPr>
            <a:picLocks noChangeAspect="1"/>
          </p:cNvPicPr>
          <p:nvPr/>
        </p:nvPicPr>
        <p:blipFill>
          <a:blip r:embed="rId6"/>
          <a:stretch>
            <a:fillRect/>
          </a:stretch>
        </p:blipFill>
        <p:spPr>
          <a:xfrm>
            <a:off x="9018153" y="4056090"/>
            <a:ext cx="2670803" cy="1214001"/>
          </a:xfrm>
          <a:prstGeom prst="rect">
            <a:avLst/>
          </a:prstGeom>
        </p:spPr>
      </p:pic>
      <p:sp>
        <p:nvSpPr>
          <p:cNvPr id="15" name="TextBox 14">
            <a:extLst>
              <a:ext uri="{FF2B5EF4-FFF2-40B4-BE49-F238E27FC236}">
                <a16:creationId xmlns:a16="http://schemas.microsoft.com/office/drawing/2014/main" id="{176700C8-75CC-9E1B-394B-961D37231BCC}"/>
              </a:ext>
            </a:extLst>
          </p:cNvPr>
          <p:cNvSpPr txBox="1"/>
          <p:nvPr/>
        </p:nvSpPr>
        <p:spPr>
          <a:xfrm>
            <a:off x="9018153" y="5368416"/>
            <a:ext cx="2661210"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dirty="0"/>
              <a:t> “mode– ern” (That is not a real word)</a:t>
            </a:r>
          </a:p>
          <a:p>
            <a:pPr algn="ctr"/>
            <a:endParaRPr lang="en-GB" sz="1600" dirty="0"/>
          </a:p>
          <a:p>
            <a:pPr algn="ctr"/>
            <a:r>
              <a:rPr lang="en-GB" sz="1600" dirty="0"/>
              <a:t> “m-o-d-er-n” (That is a real word)</a:t>
            </a:r>
          </a:p>
        </p:txBody>
      </p:sp>
      <p:sp>
        <p:nvSpPr>
          <p:cNvPr id="16" name="TextBox 15">
            <a:extLst>
              <a:ext uri="{FF2B5EF4-FFF2-40B4-BE49-F238E27FC236}">
                <a16:creationId xmlns:a16="http://schemas.microsoft.com/office/drawing/2014/main" id="{901A062F-A6FA-B502-CDE8-633F73E759A7}"/>
              </a:ext>
            </a:extLst>
          </p:cNvPr>
          <p:cNvSpPr txBox="1"/>
          <p:nvPr/>
        </p:nvSpPr>
        <p:spPr>
          <a:xfrm>
            <a:off x="3451121" y="4794222"/>
            <a:ext cx="5289756" cy="181588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400" dirty="0"/>
              <a:t>Some words may have split digraphs. (See examples to the left).</a:t>
            </a:r>
          </a:p>
          <a:p>
            <a:endParaRPr lang="en-GB" sz="1400" dirty="0"/>
          </a:p>
          <a:p>
            <a:r>
              <a:rPr lang="en-GB" sz="1400" dirty="0"/>
              <a:t> Some words may look like they have a split digraph. Children may see a split digraph and segment and blend the word and if it doesn’t make sense, children can attempt to try and blend it again. </a:t>
            </a:r>
          </a:p>
          <a:p>
            <a:endParaRPr lang="en-GB" sz="1400" dirty="0"/>
          </a:p>
          <a:p>
            <a:r>
              <a:rPr lang="en-GB" sz="1400" b="1" dirty="0"/>
              <a:t>The assessor is unable to tell the child if they are right or wrong. The assessor cannot help them.</a:t>
            </a:r>
          </a:p>
        </p:txBody>
      </p:sp>
    </p:spTree>
    <p:extLst>
      <p:ext uri="{BB962C8B-B14F-4D97-AF65-F5344CB8AC3E}">
        <p14:creationId xmlns:p14="http://schemas.microsoft.com/office/powerpoint/2010/main" val="917586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B1123-DD34-E56F-9546-A2F973E7C02D}"/>
              </a:ext>
            </a:extLst>
          </p:cNvPr>
          <p:cNvSpPr>
            <a:spLocks noGrp="1"/>
          </p:cNvSpPr>
          <p:nvPr>
            <p:ph type="title"/>
          </p:nvPr>
        </p:nvSpPr>
        <p:spPr/>
        <p:txBody>
          <a:bodyPr/>
          <a:lstStyle/>
          <a:p>
            <a:r>
              <a:rPr lang="en-GB" dirty="0"/>
              <a:t>MORE INFORMATION.</a:t>
            </a:r>
          </a:p>
        </p:txBody>
      </p:sp>
      <p:sp>
        <p:nvSpPr>
          <p:cNvPr id="4" name="TextBox 3">
            <a:extLst>
              <a:ext uri="{FF2B5EF4-FFF2-40B4-BE49-F238E27FC236}">
                <a16:creationId xmlns:a16="http://schemas.microsoft.com/office/drawing/2014/main" id="{09CA3F25-76F5-1BD0-1F7B-D7BF573984C2}"/>
              </a:ext>
            </a:extLst>
          </p:cNvPr>
          <p:cNvSpPr txBox="1"/>
          <p:nvPr/>
        </p:nvSpPr>
        <p:spPr>
          <a:xfrm>
            <a:off x="560439" y="1799303"/>
            <a:ext cx="4522838" cy="286232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 typeface="Arial" panose="020B0604020202020204" pitchFamily="34" charset="0"/>
              <a:buChar char="•"/>
            </a:pPr>
            <a:r>
              <a:rPr lang="en-GB" dirty="0"/>
              <a:t>The pass mark for the past 6 years has been 32/40.</a:t>
            </a:r>
          </a:p>
          <a:p>
            <a:pPr marL="285750" indent="-285750">
              <a:buFont typeface="Arial" panose="020B0604020202020204" pitchFamily="34" charset="0"/>
              <a:buChar char="•"/>
            </a:pPr>
            <a:r>
              <a:rPr lang="en-GB" dirty="0"/>
              <a:t>The PSC should identify children who have not learned to decode using phonics by the end of Year 1, if they have not got the pass mark or above. </a:t>
            </a:r>
          </a:p>
          <a:p>
            <a:pPr marL="285750" indent="-285750">
              <a:buFont typeface="Arial" panose="020B0604020202020204" pitchFamily="34" charset="0"/>
              <a:buChar char="•"/>
            </a:pPr>
            <a:r>
              <a:rPr lang="en-GB" dirty="0"/>
              <a:t>These children will then receive additional support in Year 2 to ensure they can improve their decoding skills. They will retake the PSC in Year 2. </a:t>
            </a:r>
          </a:p>
        </p:txBody>
      </p:sp>
      <p:sp>
        <p:nvSpPr>
          <p:cNvPr id="5" name="TextBox 4">
            <a:extLst>
              <a:ext uri="{FF2B5EF4-FFF2-40B4-BE49-F238E27FC236}">
                <a16:creationId xmlns:a16="http://schemas.microsoft.com/office/drawing/2014/main" id="{7998BE84-9D56-AE31-A6C1-480011A09C4A}"/>
              </a:ext>
            </a:extLst>
          </p:cNvPr>
          <p:cNvSpPr txBox="1"/>
          <p:nvPr/>
        </p:nvSpPr>
        <p:spPr>
          <a:xfrm>
            <a:off x="6410631" y="1560330"/>
            <a:ext cx="5122607" cy="369332"/>
          </a:xfrm>
          <a:prstGeom prst="rect">
            <a:avLst/>
          </a:prstGeom>
          <a:noFill/>
        </p:spPr>
        <p:txBody>
          <a:bodyPr wrap="square" rtlCol="0">
            <a:spAutoFit/>
          </a:bodyPr>
          <a:lstStyle/>
          <a:p>
            <a:r>
              <a:rPr lang="en-GB"/>
              <a:t> Example of a score sheet that the assessor uses.</a:t>
            </a:r>
            <a:endParaRPr lang="en-GB" dirty="0"/>
          </a:p>
        </p:txBody>
      </p:sp>
      <p:pic>
        <p:nvPicPr>
          <p:cNvPr id="7" name="Picture 6">
            <a:extLst>
              <a:ext uri="{FF2B5EF4-FFF2-40B4-BE49-F238E27FC236}">
                <a16:creationId xmlns:a16="http://schemas.microsoft.com/office/drawing/2014/main" id="{FC6E2040-470E-FD4B-EE71-BB73CDC20492}"/>
              </a:ext>
            </a:extLst>
          </p:cNvPr>
          <p:cNvPicPr>
            <a:picLocks noChangeAspect="1"/>
          </p:cNvPicPr>
          <p:nvPr/>
        </p:nvPicPr>
        <p:blipFill>
          <a:blip r:embed="rId2"/>
          <a:stretch>
            <a:fillRect/>
          </a:stretch>
        </p:blipFill>
        <p:spPr>
          <a:xfrm>
            <a:off x="6913011" y="2003074"/>
            <a:ext cx="3970364" cy="4526672"/>
          </a:xfrm>
          <a:prstGeom prst="rect">
            <a:avLst/>
          </a:prstGeom>
        </p:spPr>
      </p:pic>
    </p:spTree>
    <p:extLst>
      <p:ext uri="{BB962C8B-B14F-4D97-AF65-F5344CB8AC3E}">
        <p14:creationId xmlns:p14="http://schemas.microsoft.com/office/powerpoint/2010/main" val="3773957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9CB0A-555C-4EF3-9952-A0FE265A97A6}"/>
              </a:ext>
            </a:extLst>
          </p:cNvPr>
          <p:cNvSpPr>
            <a:spLocks noGrp="1"/>
          </p:cNvSpPr>
          <p:nvPr>
            <p:ph type="title"/>
          </p:nvPr>
        </p:nvSpPr>
        <p:spPr/>
        <p:txBody>
          <a:bodyPr/>
          <a:lstStyle/>
          <a:p>
            <a:r>
              <a:rPr lang="en-GB" dirty="0"/>
              <a:t>RESOURCES TO HELP YOUR CHILD</a:t>
            </a:r>
          </a:p>
        </p:txBody>
      </p:sp>
      <p:sp>
        <p:nvSpPr>
          <p:cNvPr id="3" name="Content Placeholder 2">
            <a:extLst>
              <a:ext uri="{FF2B5EF4-FFF2-40B4-BE49-F238E27FC236}">
                <a16:creationId xmlns:a16="http://schemas.microsoft.com/office/drawing/2014/main" id="{298C7C60-FEC1-4D99-A627-15004383FFC2}"/>
              </a:ext>
            </a:extLst>
          </p:cNvPr>
          <p:cNvSpPr>
            <a:spLocks noGrp="1"/>
          </p:cNvSpPr>
          <p:nvPr>
            <p:ph idx="1"/>
          </p:nvPr>
        </p:nvSpPr>
        <p:spPr>
          <a:xfrm>
            <a:off x="554636" y="1454046"/>
            <a:ext cx="10799164" cy="4722917"/>
          </a:xfrm>
        </p:spPr>
        <p:txBody>
          <a:bodyPr>
            <a:normAutofit fontScale="77500" lnSpcReduction="20000"/>
          </a:bodyPr>
          <a:lstStyle/>
          <a:p>
            <a:pPr marL="0" indent="0">
              <a:buNone/>
            </a:pPr>
            <a:r>
              <a:rPr lang="en-GB" dirty="0">
                <a:latin typeface="Arial" panose="020B0604020202020204" pitchFamily="34" charset="0"/>
                <a:cs typeface="Arial" panose="020B0604020202020204" pitchFamily="34" charset="0"/>
              </a:rPr>
              <a:t>The Department for Education (DfE) also publish guidance which you can find here: https://www.gov.uk/government/publications/phonics-screening-check-information-for-parents </a:t>
            </a:r>
          </a:p>
          <a:p>
            <a:pPr marL="0" indent="0">
              <a:buNone/>
            </a:pPr>
            <a:br>
              <a:rPr lang="en-GB" dirty="0">
                <a:latin typeface="Arial" panose="020B0604020202020204" pitchFamily="34" charset="0"/>
                <a:cs typeface="Arial" panose="020B0604020202020204" pitchFamily="34" charset="0"/>
              </a:rPr>
            </a:br>
            <a:r>
              <a:rPr lang="en-GB" b="0" i="0" dirty="0" err="1">
                <a:solidFill>
                  <a:srgbClr val="666666"/>
                </a:solidFill>
                <a:effectLst/>
                <a:latin typeface="Arial" panose="020B0604020202020204" pitchFamily="34" charset="0"/>
                <a:cs typeface="Arial" panose="020B0604020202020204" pitchFamily="34" charset="0"/>
              </a:rPr>
              <a:t>Alphablocks</a:t>
            </a:r>
            <a:r>
              <a:rPr lang="en-GB" b="0" i="0" dirty="0">
                <a:solidFill>
                  <a:srgbClr val="666666"/>
                </a:solidFill>
                <a:effectLst/>
                <a:latin typeface="Arial" panose="020B0604020202020204" pitchFamily="34" charset="0"/>
                <a:cs typeface="Arial" panose="020B0604020202020204" pitchFamily="34" charset="0"/>
              </a:rPr>
              <a:t> - lots of videos and games to help with recognising letters and reading. </a:t>
            </a:r>
            <a:br>
              <a:rPr lang="en-GB" dirty="0">
                <a:latin typeface="Arial" panose="020B0604020202020204" pitchFamily="34" charset="0"/>
                <a:cs typeface="Arial" panose="020B0604020202020204" pitchFamily="34" charset="0"/>
              </a:rPr>
            </a:br>
            <a:r>
              <a:rPr lang="en-GB" b="0" i="0" u="none" strike="noStrike" dirty="0">
                <a:solidFill>
                  <a:srgbClr val="CC3333"/>
                </a:solidFill>
                <a:effectLst/>
                <a:latin typeface="Arial" panose="020B0604020202020204" pitchFamily="34" charset="0"/>
                <a:cs typeface="Arial" panose="020B0604020202020204" pitchFamily="34" charset="0"/>
                <a:hlinkClick r:id="rId2"/>
              </a:rPr>
              <a:t>www.bbc.co.uk/cbeebies/shows/alphablocks </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r>
              <a:rPr lang="en-GB" b="0" i="0" dirty="0">
                <a:solidFill>
                  <a:srgbClr val="666666"/>
                </a:solidFill>
                <a:effectLst/>
                <a:latin typeface="Arial" panose="020B0604020202020204" pitchFamily="34" charset="0"/>
                <a:cs typeface="Arial" panose="020B0604020202020204" pitchFamily="34" charset="0"/>
              </a:rPr>
              <a:t>​Phonics Games - A variety of different interactive games  </a:t>
            </a:r>
            <a:br>
              <a:rPr lang="en-GB" dirty="0">
                <a:latin typeface="Arial" panose="020B0604020202020204" pitchFamily="34" charset="0"/>
                <a:cs typeface="Arial" panose="020B0604020202020204" pitchFamily="34" charset="0"/>
              </a:rPr>
            </a:br>
            <a:r>
              <a:rPr lang="en-GB" b="0" i="0" u="none" strike="noStrike" dirty="0">
                <a:solidFill>
                  <a:srgbClr val="CC3333"/>
                </a:solidFill>
                <a:effectLst/>
                <a:latin typeface="Arial" panose="020B0604020202020204" pitchFamily="34" charset="0"/>
                <a:cs typeface="Arial" panose="020B0604020202020204" pitchFamily="34" charset="0"/>
                <a:hlinkClick r:id="rId3"/>
              </a:rPr>
              <a:t>www.ictgames.com/mobilePage/forestPhonics/index.html</a:t>
            </a:r>
            <a:r>
              <a:rPr lang="en-GB" b="0" i="0" dirty="0">
                <a:solidFill>
                  <a:srgbClr val="666666"/>
                </a:solidFill>
                <a:effectLst/>
                <a:latin typeface="Arial" panose="020B0604020202020204" pitchFamily="34" charset="0"/>
                <a:cs typeface="Arial" panose="020B0604020202020204" pitchFamily="34" charset="0"/>
              </a:rPr>
              <a:t>​</a:t>
            </a:r>
          </a:p>
          <a:p>
            <a:pPr marL="0" indent="0">
              <a:buNone/>
            </a:pPr>
            <a:br>
              <a:rPr lang="en-GB" dirty="0">
                <a:latin typeface="Arial" panose="020B0604020202020204" pitchFamily="34" charset="0"/>
                <a:cs typeface="Arial" panose="020B0604020202020204" pitchFamily="34" charset="0"/>
              </a:rPr>
            </a:br>
            <a:r>
              <a:rPr lang="en-GB" b="0" i="0" dirty="0">
                <a:solidFill>
                  <a:srgbClr val="666666"/>
                </a:solidFill>
                <a:effectLst/>
                <a:latin typeface="Arial" panose="020B0604020202020204" pitchFamily="34" charset="0"/>
                <a:cs typeface="Arial" panose="020B0604020202020204" pitchFamily="34" charset="0"/>
              </a:rPr>
              <a:t>BBC Bitesize - this game allows your child to listen to the sounds in a word and to pick the correct letter. Then they can see what word they have made with all of the sounds together. </a:t>
            </a:r>
            <a:r>
              <a:rPr lang="en-GB" b="0" i="0" u="none" strike="noStrike" dirty="0">
                <a:solidFill>
                  <a:srgbClr val="CC3333"/>
                </a:solidFill>
                <a:effectLst/>
                <a:latin typeface="Arial" panose="020B0604020202020204" pitchFamily="34" charset="0"/>
                <a:cs typeface="Arial" panose="020B0604020202020204" pitchFamily="34" charset="0"/>
                <a:hlinkClick r:id="rId4"/>
              </a:rPr>
              <a:t>www.bbc.co.uk/bitesize/topics/zyfkng8/articles/zt27y4j</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r>
              <a:rPr lang="en-GB" b="0" i="0" dirty="0">
                <a:solidFill>
                  <a:srgbClr val="666666"/>
                </a:solidFill>
                <a:effectLst/>
                <a:latin typeface="Arial" panose="020B0604020202020204" pitchFamily="34" charset="0"/>
                <a:cs typeface="Arial" panose="020B0604020202020204" pitchFamily="34" charset="0"/>
              </a:rPr>
              <a:t>Phonics play - there are several free games to play that will help your child with their blending and segmenting.</a:t>
            </a:r>
            <a:br>
              <a:rPr lang="en-GB" dirty="0">
                <a:latin typeface="Arial" panose="020B0604020202020204" pitchFamily="34" charset="0"/>
                <a:cs typeface="Arial" panose="020B0604020202020204" pitchFamily="34" charset="0"/>
              </a:rPr>
            </a:br>
            <a:r>
              <a:rPr lang="en-GB" b="0" i="0" u="none" strike="noStrike" dirty="0">
                <a:solidFill>
                  <a:srgbClr val="CC3333"/>
                </a:solidFill>
                <a:effectLst/>
                <a:latin typeface="Arial" panose="020B0604020202020204" pitchFamily="34" charset="0"/>
                <a:cs typeface="Arial" panose="020B0604020202020204" pitchFamily="34" charset="0"/>
                <a:hlinkClick r:id="rId5"/>
              </a:rPr>
              <a:t>www.phonicsplay.co.uk/Phase3Menu.htm</a:t>
            </a:r>
            <a:br>
              <a:rPr lang="en-GB" dirty="0">
                <a:latin typeface="Arial" panose="020B0604020202020204" pitchFamily="34" charset="0"/>
                <a:cs typeface="Arial" panose="020B0604020202020204" pitchFamily="34" charset="0"/>
              </a:rPr>
            </a:br>
            <a:r>
              <a:rPr lang="en-GB" b="0" i="0" dirty="0">
                <a:solidFill>
                  <a:srgbClr val="666666"/>
                </a:solidFill>
                <a:effectLst/>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07713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27C86-75A3-473A-BC90-6C4F52E43029}"/>
              </a:ext>
            </a:extLst>
          </p:cNvPr>
          <p:cNvSpPr>
            <a:spLocks noGrp="1"/>
          </p:cNvSpPr>
          <p:nvPr>
            <p:ph type="title"/>
          </p:nvPr>
        </p:nvSpPr>
        <p:spPr/>
        <p:txBody>
          <a:bodyPr/>
          <a:lstStyle/>
          <a:p>
            <a:r>
              <a:rPr lang="en-GB" dirty="0"/>
              <a:t>PAST PAPERS</a:t>
            </a:r>
          </a:p>
        </p:txBody>
      </p:sp>
      <p:sp>
        <p:nvSpPr>
          <p:cNvPr id="5" name="Content Placeholder 4">
            <a:extLst>
              <a:ext uri="{FF2B5EF4-FFF2-40B4-BE49-F238E27FC236}">
                <a16:creationId xmlns:a16="http://schemas.microsoft.com/office/drawing/2014/main" id="{CFB8B33B-7FAD-450C-9E1D-6FFE989225D2}"/>
              </a:ext>
            </a:extLst>
          </p:cNvPr>
          <p:cNvSpPr>
            <a:spLocks noGrp="1"/>
          </p:cNvSpPr>
          <p:nvPr>
            <p:ph idx="1"/>
          </p:nvPr>
        </p:nvSpPr>
        <p:spPr/>
        <p:txBody>
          <a:bodyPr>
            <a:normAutofit fontScale="77500" lnSpcReduction="20000"/>
          </a:bodyPr>
          <a:lstStyle/>
          <a:p>
            <a:pPr algn="l" fontAlgn="base"/>
            <a:r>
              <a:rPr lang="en-GB" b="0" i="0" u="none" strike="noStrike" dirty="0">
                <a:solidFill>
                  <a:srgbClr val="C9040D"/>
                </a:solidFill>
                <a:effectLst/>
                <a:latin typeface="inherit"/>
                <a:hlinkClick r:id="rId2"/>
              </a:rPr>
              <a:t>2019 Phonics Screening Check </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3"/>
              </a:rPr>
              <a:t>2022 Phonics Screening Check </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4"/>
              </a:rPr>
              <a:t>2023 Phonics Screening Check </a:t>
            </a:r>
            <a:endParaRPr lang="en-GB" b="0" i="0" u="none" strike="noStrike" dirty="0">
              <a:solidFill>
                <a:srgbClr val="C9040D"/>
              </a:solidFill>
              <a:effectLst/>
              <a:latin typeface="inherit"/>
            </a:endParaRPr>
          </a:p>
          <a:p>
            <a:pPr algn="l" fontAlgn="base"/>
            <a:r>
              <a:rPr lang="en-GB" dirty="0">
                <a:solidFill>
                  <a:srgbClr val="222222"/>
                </a:solidFill>
                <a:latin typeface="calibri" panose="020F0502020204030204" pitchFamily="34" charset="0"/>
                <a:hlinkClick r:id="rId5"/>
              </a:rPr>
              <a:t>2024 Phonics Screening Check</a:t>
            </a:r>
            <a:endParaRPr lang="en-GB" dirty="0">
              <a:solidFill>
                <a:srgbClr val="222222"/>
              </a:solidFill>
              <a:latin typeface="calibri" panose="020F0502020204030204" pitchFamily="34" charset="0"/>
            </a:endParaRPr>
          </a:p>
          <a:p>
            <a:pPr algn="l" fontAlgn="base"/>
            <a:endParaRPr lang="en-GB" b="0" i="0" dirty="0">
              <a:solidFill>
                <a:srgbClr val="222222"/>
              </a:solidFill>
              <a:effectLst/>
              <a:latin typeface="calibri" panose="020F0502020204030204" pitchFamily="34" charset="0"/>
            </a:endParaRPr>
          </a:p>
          <a:p>
            <a:pPr algn="l" fontAlgn="base"/>
            <a:r>
              <a:rPr lang="en-GB" b="1" i="0" dirty="0">
                <a:solidFill>
                  <a:srgbClr val="222222"/>
                </a:solidFill>
                <a:effectLst/>
                <a:latin typeface="helvetica" panose="020B0604020202020204" pitchFamily="34" charset="0"/>
              </a:rPr>
              <a:t>More Phonics Screening Practice</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6"/>
              </a:rPr>
              <a:t>Phonics Screening Practice Paper 1</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7"/>
              </a:rPr>
              <a:t>Phonics Screening Practice Paper 2</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8"/>
              </a:rPr>
              <a:t>Phonics Screening Practice Paper 3</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9"/>
              </a:rPr>
              <a:t>Phonics Screening Mock Test 1</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10"/>
              </a:rPr>
              <a:t>Phonics Screening Mock Test 2</a:t>
            </a:r>
            <a:endParaRPr lang="en-GB" b="0" i="0" dirty="0">
              <a:solidFill>
                <a:srgbClr val="222222"/>
              </a:solidFill>
              <a:effectLst/>
              <a:latin typeface="calibri" panose="020F0502020204030204" pitchFamily="34" charset="0"/>
            </a:endParaRPr>
          </a:p>
          <a:p>
            <a:pPr algn="l" fontAlgn="base"/>
            <a:r>
              <a:rPr lang="en-GB" b="0" i="0" u="none" strike="noStrike" dirty="0">
                <a:solidFill>
                  <a:srgbClr val="C9040D"/>
                </a:solidFill>
                <a:effectLst/>
                <a:latin typeface="inherit"/>
                <a:hlinkClick r:id="rId11"/>
              </a:rPr>
              <a:t>Phonics Screening Mock Test 3</a:t>
            </a:r>
            <a:endParaRPr lang="en-GB" b="0" i="0" dirty="0">
              <a:solidFill>
                <a:srgbClr val="222222"/>
              </a:solidFill>
              <a:effectLst/>
              <a:latin typeface="calibri" panose="020F0502020204030204" pitchFamily="34" charset="0"/>
            </a:endParaRPr>
          </a:p>
          <a:p>
            <a:endParaRPr lang="en-GB" dirty="0"/>
          </a:p>
        </p:txBody>
      </p:sp>
    </p:spTree>
    <p:extLst>
      <p:ext uri="{BB962C8B-B14F-4D97-AF65-F5344CB8AC3E}">
        <p14:creationId xmlns:p14="http://schemas.microsoft.com/office/powerpoint/2010/main" val="1250066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7a7afc6-756e-4d18-8c18-b0af268617c8" xsi:nil="true"/>
    <lcf76f155ced4ddcb4097134ff3c332f xmlns="f3d93207-e26a-4efb-ba48-d151fa99af0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630454B9E168941B2FF1931C49C3420" ma:contentTypeVersion="13" ma:contentTypeDescription="Create a new document." ma:contentTypeScope="" ma:versionID="14c3fd27bce359747a50b0bada8d23db">
  <xsd:schema xmlns:xsd="http://www.w3.org/2001/XMLSchema" xmlns:xs="http://www.w3.org/2001/XMLSchema" xmlns:p="http://schemas.microsoft.com/office/2006/metadata/properties" xmlns:ns2="f3d93207-e26a-4efb-ba48-d151fa99af0f" xmlns:ns3="d7a7afc6-756e-4d18-8c18-b0af268617c8" targetNamespace="http://schemas.microsoft.com/office/2006/metadata/properties" ma:root="true" ma:fieldsID="23c52ce2b84f9ef3e141791ae411a6c7" ns2:_="" ns3:_="">
    <xsd:import namespace="f3d93207-e26a-4efb-ba48-d151fa99af0f"/>
    <xsd:import namespace="d7a7afc6-756e-4d18-8c18-b0af268617c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d93207-e26a-4efb-ba48-d151fa99af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7a7afc6-756e-4d18-8c18-b0af268617c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7e96875-5ca6-4cc1-8b27-52f03f7ce114}" ma:internalName="TaxCatchAll" ma:showField="CatchAllData" ma:web="d7a7afc6-756e-4d18-8c18-b0af268617c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76410C5-2C95-4EC2-9AD5-296D590251F4}">
  <ds:schemaRefs>
    <ds:schemaRef ds:uri="http://schemas.microsoft.com/office/2006/metadata/properties"/>
    <ds:schemaRef ds:uri="http://schemas.microsoft.com/office/infopath/2007/PartnerControls"/>
    <ds:schemaRef ds:uri="d7a7afc6-756e-4d18-8c18-b0af268617c8"/>
    <ds:schemaRef ds:uri="f3d93207-e26a-4efb-ba48-d151fa99af0f"/>
  </ds:schemaRefs>
</ds:datastoreItem>
</file>

<file path=customXml/itemProps2.xml><?xml version="1.0" encoding="utf-8"?>
<ds:datastoreItem xmlns:ds="http://schemas.openxmlformats.org/officeDocument/2006/customXml" ds:itemID="{E43C7002-86AD-42B7-A3E8-BCAC2BA11256}">
  <ds:schemaRefs>
    <ds:schemaRef ds:uri="http://schemas.microsoft.com/sharepoint/v3/contenttype/forms"/>
  </ds:schemaRefs>
</ds:datastoreItem>
</file>

<file path=customXml/itemProps3.xml><?xml version="1.0" encoding="utf-8"?>
<ds:datastoreItem xmlns:ds="http://schemas.openxmlformats.org/officeDocument/2006/customXml" ds:itemID="{0378AD1C-A08B-4025-9063-3A7E9C5E43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d93207-e26a-4efb-ba48-d151fa99af0f"/>
    <ds:schemaRef ds:uri="d7a7afc6-756e-4d18-8c18-b0af268617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736</TotalTime>
  <Words>1297</Words>
  <Application>Microsoft Office PowerPoint</Application>
  <PresentationFormat>Widescreen</PresentationFormat>
  <Paragraphs>87</Paragraphs>
  <Slides>10</Slides>
  <Notes>3</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PHONICS SCREENING CHECK</vt:lpstr>
      <vt:lpstr>WHAT IS THE PHONICS SCREENING CHECK?</vt:lpstr>
      <vt:lpstr>WHEN IS IT?</vt:lpstr>
      <vt:lpstr>WHAT IS THE PHONICS SCREENING CHECK?</vt:lpstr>
      <vt:lpstr>WHAT DOES IT LOOK LIKE?</vt:lpstr>
      <vt:lpstr>Nonsense Words</vt:lpstr>
      <vt:lpstr>Challenging Words</vt:lpstr>
      <vt:lpstr>MORE INFORMATION.</vt:lpstr>
      <vt:lpstr>RESOURCES TO HELP YOUR CHILD</vt:lpstr>
      <vt:lpstr>PAST PAPERS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SCREENING CHECK</dc:title>
  <dc:creator>Jonathan McHarg</dc:creator>
  <cp:lastModifiedBy>Lorna McHarg</cp:lastModifiedBy>
  <cp:revision>6</cp:revision>
  <dcterms:created xsi:type="dcterms:W3CDTF">2025-04-21T19:13:01Z</dcterms:created>
  <dcterms:modified xsi:type="dcterms:W3CDTF">2025-04-22T10:12:24Z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0x0101002630454B9E168941B2FF1931C49C3420</vt:lpwstr>
  </property>
  <property fmtid="{D5CDD505-2E9C-101B-9397-08002B2CF9AE}" pid="3" name="MediaServiceImageTags">
    <vt:lpwstr/>
  </property>
</Properties>
</file>