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1.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7" r:id="rId4"/>
  </p:sldMasterIdLst>
  <p:notesMasterIdLst>
    <p:notesMasterId r:id="rId22"/>
  </p:notesMasterIdLst>
  <p:sldIdLst>
    <p:sldId id="256" r:id="rId5"/>
    <p:sldId id="258" r:id="rId6"/>
    <p:sldId id="278" r:id="rId7"/>
    <p:sldId id="279" r:id="rId8"/>
    <p:sldId id="280" r:id="rId9"/>
    <p:sldId id="281" r:id="rId10"/>
    <p:sldId id="282" r:id="rId11"/>
    <p:sldId id="283" r:id="rId12"/>
    <p:sldId id="261" r:id="rId13"/>
    <p:sldId id="284" r:id="rId14"/>
    <p:sldId id="272" r:id="rId15"/>
    <p:sldId id="260" r:id="rId16"/>
    <p:sldId id="271" r:id="rId17"/>
    <p:sldId id="269" r:id="rId18"/>
    <p:sldId id="277" r:id="rId19"/>
    <p:sldId id="285" r:id="rId20"/>
    <p:sldId id="286" r:id="rId21"/>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2CE308A-1461-4FA9-9C9C-DAB442A36D3E}" v="2" dt="2025-11-04T14:27:02.72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94660"/>
  </p:normalViewPr>
  <p:slideViewPr>
    <p:cSldViewPr snapToGrid="0">
      <p:cViewPr varScale="1">
        <p:scale>
          <a:sx n="70" d="100"/>
          <a:sy n="70" d="100"/>
        </p:scale>
        <p:origin x="344" y="5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rna McHarg" userId="36453a8a-abdc-4a85-8103-971cae9fb5b1" providerId="ADAL" clId="{2AE7A0D3-78A0-42B0-A8CD-B06655F4941D}"/>
    <pc:docChg chg="modSld">
      <pc:chgData name="Lorna McHarg" userId="36453a8a-abdc-4a85-8103-971cae9fb5b1" providerId="ADAL" clId="{2AE7A0D3-78A0-42B0-A8CD-B06655F4941D}" dt="2025-11-04T14:44:36.688" v="18" actId="20577"/>
      <pc:docMkLst>
        <pc:docMk/>
      </pc:docMkLst>
      <pc:sldChg chg="modSp mod">
        <pc:chgData name="Lorna McHarg" userId="36453a8a-abdc-4a85-8103-971cae9fb5b1" providerId="ADAL" clId="{2AE7A0D3-78A0-42B0-A8CD-B06655F4941D}" dt="2025-11-04T14:44:36.688" v="18" actId="20577"/>
        <pc:sldMkLst>
          <pc:docMk/>
          <pc:sldMk cId="3212587649" sldId="256"/>
        </pc:sldMkLst>
        <pc:spChg chg="mod">
          <ac:chgData name="Lorna McHarg" userId="36453a8a-abdc-4a85-8103-971cae9fb5b1" providerId="ADAL" clId="{2AE7A0D3-78A0-42B0-A8CD-B06655F4941D}" dt="2025-11-04T14:44:36.688" v="18" actId="20577"/>
          <ac:spMkLst>
            <pc:docMk/>
            <pc:sldMk cId="3212587649" sldId="256"/>
            <ac:spMk id="7" creationId="{21D97023-59CB-4ACE-8C44-EC4BA5190F54}"/>
          </ac:spMkLst>
        </pc:spChg>
      </pc:sldChg>
      <pc:sldChg chg="modNotesTx">
        <pc:chgData name="Lorna McHarg" userId="36453a8a-abdc-4a85-8103-971cae9fb5b1" providerId="ADAL" clId="{2AE7A0D3-78A0-42B0-A8CD-B06655F4941D}" dt="2025-11-04T14:28:05.097" v="5" actId="20577"/>
        <pc:sldMkLst>
          <pc:docMk/>
          <pc:sldMk cId="1821960764" sldId="258"/>
        </pc:sldMkLst>
      </pc:sldChg>
      <pc:sldChg chg="modNotesTx">
        <pc:chgData name="Lorna McHarg" userId="36453a8a-abdc-4a85-8103-971cae9fb5b1" providerId="ADAL" clId="{2AE7A0D3-78A0-42B0-A8CD-B06655F4941D}" dt="2025-11-04T14:43:53.568" v="8" actId="20577"/>
        <pc:sldMkLst>
          <pc:docMk/>
          <pc:sldMk cId="3226785067" sldId="260"/>
        </pc:sldMkLst>
      </pc:sldChg>
      <pc:sldChg chg="modNotesTx">
        <pc:chgData name="Lorna McHarg" userId="36453a8a-abdc-4a85-8103-971cae9fb5b1" providerId="ADAL" clId="{2AE7A0D3-78A0-42B0-A8CD-B06655F4941D}" dt="2025-11-04T14:43:38.477" v="7" actId="20577"/>
        <pc:sldMkLst>
          <pc:docMk/>
          <pc:sldMk cId="1991064382" sldId="272"/>
        </pc:sldMkLst>
      </pc:sldChg>
      <pc:sldChg chg="delSp delDesignElem">
        <pc:chgData name="Lorna McHarg" userId="36453a8a-abdc-4a85-8103-971cae9fb5b1" providerId="ADAL" clId="{2AE7A0D3-78A0-42B0-A8CD-B06655F4941D}" dt="2025-11-04T14:26:22.911" v="1"/>
        <pc:sldMkLst>
          <pc:docMk/>
          <pc:sldMk cId="2551441707" sldId="286"/>
        </pc:sldMkLst>
        <pc:grpChg chg="del">
          <ac:chgData name="Lorna McHarg" userId="36453a8a-abdc-4a85-8103-971cae9fb5b1" providerId="ADAL" clId="{2AE7A0D3-78A0-42B0-A8CD-B06655F4941D}" dt="2025-11-04T14:26:22.911" v="1"/>
          <ac:grpSpMkLst>
            <pc:docMk/>
            <pc:sldMk cId="2551441707" sldId="286"/>
            <ac:grpSpMk id="1031" creationId="{A1DF00D8-05F3-44F6-A739-39FDAECC42A4}"/>
          </ac:grpSpMkLst>
        </pc:gr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494CF722-9815-4975-8BD7-FEDCCF8FE16A}" type="datetimeFigureOut">
              <a:rPr lang="en-GB" smtClean="0"/>
              <a:t>04/11/2025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9BB6D38E-B629-4D19-963F-C7F2EC03CEDA}" type="slidenum">
              <a:rPr lang="en-GB" smtClean="0"/>
              <a:t>‹#›</a:t>
            </a:fld>
            <a:endParaRPr lang="en-GB"/>
          </a:p>
        </p:txBody>
      </p:sp>
    </p:spTree>
    <p:extLst>
      <p:ext uri="{BB962C8B-B14F-4D97-AF65-F5344CB8AC3E}">
        <p14:creationId xmlns:p14="http://schemas.microsoft.com/office/powerpoint/2010/main" val="26610615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We’d like to talk to you today about the importance of reading and how we teach reading skills at our school.</a:t>
            </a:r>
          </a:p>
          <a:p>
            <a:endParaRPr lang="en-GB" dirty="0"/>
          </a:p>
        </p:txBody>
      </p:sp>
      <p:sp>
        <p:nvSpPr>
          <p:cNvPr id="4" name="Slide Number Placeholder 3"/>
          <p:cNvSpPr>
            <a:spLocks noGrp="1"/>
          </p:cNvSpPr>
          <p:nvPr>
            <p:ph type="sldNum" sz="quarter" idx="5"/>
          </p:nvPr>
        </p:nvSpPr>
        <p:spPr/>
        <p:txBody>
          <a:bodyPr/>
          <a:lstStyle/>
          <a:p>
            <a:fld id="{9BB6D38E-B629-4D19-963F-C7F2EC03CEDA}" type="slidenum">
              <a:rPr lang="en-GB" smtClean="0"/>
              <a:t>1</a:t>
            </a:fld>
            <a:endParaRPr lang="en-GB"/>
          </a:p>
        </p:txBody>
      </p:sp>
    </p:spTree>
    <p:extLst>
      <p:ext uri="{BB962C8B-B14F-4D97-AF65-F5344CB8AC3E}">
        <p14:creationId xmlns:p14="http://schemas.microsoft.com/office/powerpoint/2010/main" val="36209051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Lulworth and Winfrith, we have a structured approach to teaching reading. In the Foundation Phase, we use the Supersonic Phonics scheme. This helps our students develop their phonics knowledge and decode words accurately.</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1800">
                <a:effectLst/>
                <a:latin typeface="Calibri" panose="020F0502020204030204" pitchFamily="34" charset="0"/>
                <a:ea typeface="Calibri" panose="020F0502020204030204" pitchFamily="34" charset="0"/>
                <a:cs typeface="Times New Roman" panose="02020603050405020304" pitchFamily="18" charset="0"/>
              </a:rPr>
              <a: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9BB6D38E-B629-4D19-963F-C7F2EC03CEDA}" type="slidenum">
              <a:rPr lang="en-GB" smtClean="0"/>
              <a:t>2</a:t>
            </a:fld>
            <a:endParaRPr lang="en-GB"/>
          </a:p>
        </p:txBody>
      </p:sp>
    </p:spTree>
    <p:extLst>
      <p:ext uri="{BB962C8B-B14F-4D97-AF65-F5344CB8AC3E}">
        <p14:creationId xmlns:p14="http://schemas.microsoft.com/office/powerpoint/2010/main" val="21815701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Here are some examples of how we teach comprehension through VIPERS.</a:t>
            </a:r>
          </a:p>
        </p:txBody>
      </p:sp>
      <p:sp>
        <p:nvSpPr>
          <p:cNvPr id="4" name="Slide Number Placeholder 3"/>
          <p:cNvSpPr>
            <a:spLocks noGrp="1"/>
          </p:cNvSpPr>
          <p:nvPr>
            <p:ph type="sldNum" sz="quarter" idx="5"/>
          </p:nvPr>
        </p:nvSpPr>
        <p:spPr/>
        <p:txBody>
          <a:bodyPr/>
          <a:lstStyle/>
          <a:p>
            <a:fld id="{9BB6D38E-B629-4D19-963F-C7F2EC03CEDA}" type="slidenum">
              <a:rPr lang="en-GB" smtClean="0"/>
              <a:t>3</a:t>
            </a:fld>
            <a:endParaRPr lang="en-GB"/>
          </a:p>
        </p:txBody>
      </p:sp>
    </p:spTree>
    <p:extLst>
      <p:ext uri="{BB962C8B-B14F-4D97-AF65-F5344CB8AC3E}">
        <p14:creationId xmlns:p14="http://schemas.microsoft.com/office/powerpoint/2010/main" val="38075624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BB6D38E-B629-4D19-963F-C7F2EC03CEDA}" type="slidenum">
              <a:rPr lang="en-GB" smtClean="0"/>
              <a:t>8</a:t>
            </a:fld>
            <a:endParaRPr lang="en-GB"/>
          </a:p>
        </p:txBody>
      </p:sp>
    </p:spTree>
    <p:extLst>
      <p:ext uri="{BB962C8B-B14F-4D97-AF65-F5344CB8AC3E}">
        <p14:creationId xmlns:p14="http://schemas.microsoft.com/office/powerpoint/2010/main" val="42855164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Reading is not just a skill; it's an enjoyable and enriching activity. We call it "reading for pleasure." Reading for pleasure includes escapism, engagement, empathy, enlightenment, and entertainment.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a:effectLst/>
                <a:latin typeface="Calibri" panose="020F0502020204030204" pitchFamily="34" charset="0"/>
                <a:ea typeface="Calibri" panose="020F0502020204030204" pitchFamily="34" charset="0"/>
                <a:cs typeface="Times New Roman" panose="02020603050405020304" pitchFamily="18" charset="0"/>
              </a:rPr>
              <a:t>Amaris:</a:t>
            </a:r>
            <a:r>
              <a:rPr lang="en-GB" sz="1800" dirty="0">
                <a:effectLst/>
                <a:latin typeface="Calibri" panose="020F0502020204030204" pitchFamily="34" charset="0"/>
                <a:ea typeface="Calibri" panose="020F0502020204030204" pitchFamily="34" charset="0"/>
                <a:cs typeface="Times New Roman" panose="02020603050405020304" pitchFamily="18" charset="0"/>
              </a:rPr>
              <a:t> Research shows that there is a positive relationship between reading frequency, reading enjoyment, and attainment. Let me share an interesting statistic with you. If a student reads for 20 minutes a day, they will end up reading for 3,600 minutes a year and approximately 1,800,000 words per year.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a:effectLst/>
                <a:latin typeface="Calibri" panose="020F0502020204030204" pitchFamily="34" charset="0"/>
                <a:ea typeface="Calibri" panose="020F0502020204030204" pitchFamily="34" charset="0"/>
                <a:cs typeface="Times New Roman" panose="02020603050405020304" pitchFamily="18" charset="0"/>
              </a:rPr>
              <a:t>Bronte:</a:t>
            </a:r>
            <a:r>
              <a:rPr lang="en-GB" sz="1800" dirty="0">
                <a:effectLst/>
                <a:latin typeface="Calibri" panose="020F0502020204030204" pitchFamily="34" charset="0"/>
                <a:ea typeface="Calibri" panose="020F0502020204030204" pitchFamily="34" charset="0"/>
                <a:cs typeface="Times New Roman" panose="02020603050405020304" pitchFamily="18" charset="0"/>
              </a:rPr>
              <a:t> On the other hand, if a student reads for only 5 minutes a day, they will read for about 900 minutes a year and approximately 282,000 words. And if a student reads for just 1 minute a day, they will read for 180 minutes a year and around 8,000 words.</a:t>
            </a:r>
          </a:p>
          <a:p>
            <a:endParaRPr lang="en-GB" dirty="0"/>
          </a:p>
        </p:txBody>
      </p:sp>
      <p:sp>
        <p:nvSpPr>
          <p:cNvPr id="4" name="Slide Number Placeholder 3"/>
          <p:cNvSpPr>
            <a:spLocks noGrp="1"/>
          </p:cNvSpPr>
          <p:nvPr>
            <p:ph type="sldNum" sz="quarter" idx="5"/>
          </p:nvPr>
        </p:nvSpPr>
        <p:spPr/>
        <p:txBody>
          <a:bodyPr/>
          <a:lstStyle/>
          <a:p>
            <a:fld id="{9BB6D38E-B629-4D19-963F-C7F2EC03CEDA}" type="slidenum">
              <a:rPr lang="en-GB" smtClean="0"/>
              <a:t>9</a:t>
            </a:fld>
            <a:endParaRPr lang="en-GB"/>
          </a:p>
        </p:txBody>
      </p:sp>
    </p:spTree>
    <p:extLst>
      <p:ext uri="{BB962C8B-B14F-4D97-AF65-F5344CB8AC3E}">
        <p14:creationId xmlns:p14="http://schemas.microsoft.com/office/powerpoint/2010/main" val="24997600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So, you can see the tremendous impact reading for pleasure can have on a child's language development and academic success.</a:t>
            </a:r>
          </a:p>
        </p:txBody>
      </p:sp>
      <p:sp>
        <p:nvSpPr>
          <p:cNvPr id="4" name="Slide Number Placeholder 3"/>
          <p:cNvSpPr>
            <a:spLocks noGrp="1"/>
          </p:cNvSpPr>
          <p:nvPr>
            <p:ph type="sldNum" sz="quarter" idx="5"/>
          </p:nvPr>
        </p:nvSpPr>
        <p:spPr/>
        <p:txBody>
          <a:bodyPr/>
          <a:lstStyle/>
          <a:p>
            <a:fld id="{9BB6D38E-B629-4D19-963F-C7F2EC03CEDA}" type="slidenum">
              <a:rPr lang="en-GB" smtClean="0"/>
              <a:t>10</a:t>
            </a:fld>
            <a:endParaRPr lang="en-GB"/>
          </a:p>
        </p:txBody>
      </p:sp>
    </p:spTree>
    <p:extLst>
      <p:ext uri="{BB962C8B-B14F-4D97-AF65-F5344CB8AC3E}">
        <p14:creationId xmlns:p14="http://schemas.microsoft.com/office/powerpoint/2010/main" val="36164682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Empowering Your Child's Reading Journey at Home. As parents and guardians, you have a significant role in supporting your child's reading development. Here are some practical tips to create an inspiring reading environment at home.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9BB6D38E-B629-4D19-963F-C7F2EC03CEDA}" type="slidenum">
              <a:rPr lang="en-GB" smtClean="0"/>
              <a:t>11</a:t>
            </a:fld>
            <a:endParaRPr lang="en-GB"/>
          </a:p>
        </p:txBody>
      </p:sp>
    </p:spTree>
    <p:extLst>
      <p:ext uri="{BB962C8B-B14F-4D97-AF65-F5344CB8AC3E}">
        <p14:creationId xmlns:p14="http://schemas.microsoft.com/office/powerpoint/2010/main" val="35267020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9BB6D38E-B629-4D19-963F-C7F2EC03CEDA}" type="slidenum">
              <a:rPr lang="en-GB" smtClean="0"/>
              <a:t>12</a:t>
            </a:fld>
            <a:endParaRPr lang="en-GB"/>
          </a:p>
        </p:txBody>
      </p:sp>
    </p:spTree>
    <p:extLst>
      <p:ext uri="{BB962C8B-B14F-4D97-AF65-F5344CB8AC3E}">
        <p14:creationId xmlns:p14="http://schemas.microsoft.com/office/powerpoint/2010/main" val="35751586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Respect your child's reading choices. While they may have assigned books from school, encourage them to explore their interests freely. Visiting the library and utilizing free reading apps like Get Epic, </a:t>
            </a:r>
            <a:r>
              <a:rPr lang="en-GB" sz="180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Sumdog</a:t>
            </a:r>
            <a: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Libby, and Borrow Box.</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9BB6D38E-B629-4D19-963F-C7F2EC03CEDA}" type="slidenum">
              <a:rPr lang="en-GB" smtClean="0"/>
              <a:t>13</a:t>
            </a:fld>
            <a:endParaRPr lang="en-GB"/>
          </a:p>
        </p:txBody>
      </p:sp>
    </p:spTree>
    <p:extLst>
      <p:ext uri="{BB962C8B-B14F-4D97-AF65-F5344CB8AC3E}">
        <p14:creationId xmlns:p14="http://schemas.microsoft.com/office/powerpoint/2010/main" val="31691132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Remember, reading should never feel like a chore or a punishment. Engage your child by asking open-ended questions and helping them make connections to their own lives and interests. Let's cultivate a lifelong love for reading together!</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9BB6D38E-B629-4D19-963F-C7F2EC03CEDA}" type="slidenum">
              <a:rPr lang="en-GB" smtClean="0"/>
              <a:t>14</a:t>
            </a:fld>
            <a:endParaRPr lang="en-GB"/>
          </a:p>
        </p:txBody>
      </p:sp>
    </p:spTree>
    <p:extLst>
      <p:ext uri="{BB962C8B-B14F-4D97-AF65-F5344CB8AC3E}">
        <p14:creationId xmlns:p14="http://schemas.microsoft.com/office/powerpoint/2010/main" val="1262196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0000"/>
                </a:solidFill>
                <a:effectLst/>
                <a:latin typeface="Segoe UI" panose="020B0502040204020203" pitchFamily="34" charset="0"/>
                <a:ea typeface="Times New Roman" panose="02020603050405020304" pitchFamily="18" charset="0"/>
                <a:cs typeface="Times New Roman" panose="02020603050405020304" pitchFamily="18" charset="0"/>
              </a:rPr>
              <a:t>Reading is to the mind what exercise is to the body.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9BB6D38E-B629-4D19-963F-C7F2EC03CEDA}" type="slidenum">
              <a:rPr lang="en-GB" smtClean="0"/>
              <a:t>15</a:t>
            </a:fld>
            <a:endParaRPr lang="en-GB"/>
          </a:p>
        </p:txBody>
      </p:sp>
    </p:spTree>
    <p:extLst>
      <p:ext uri="{BB962C8B-B14F-4D97-AF65-F5344CB8AC3E}">
        <p14:creationId xmlns:p14="http://schemas.microsoft.com/office/powerpoint/2010/main" val="22255873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11/4/2025</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smtClean="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8941984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11/4/2025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6143631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11/4/2025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094131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11/4/2025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656789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11/4/2025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850482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11/4/2025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884684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11/4/2025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928732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11/4/2025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272183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smtClean="0"/>
              <a:pPr/>
              <a:t>11/4/2025</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231197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11/4/2025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557906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11/4/2025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344983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smtClean="0"/>
              <a:pPr/>
              <a:t>11/4/2025</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smtClean="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1454237"/>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2.xml"/><Relationship Id="rId7" Type="http://schemas.openxmlformats.org/officeDocument/2006/relationships/image" Target="../media/image6.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5.png"/><Relationship Id="rId11" Type="http://schemas.openxmlformats.org/officeDocument/2006/relationships/image" Target="../media/image2.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notesSlide" Target="../notesSlides/notesSlide2.xml"/><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9.png"/><Relationship Id="rId3" Type="http://schemas.openxmlformats.org/officeDocument/2006/relationships/slideLayout" Target="../slideLayouts/slideLayout2.xml"/><Relationship Id="rId7" Type="http://schemas.openxmlformats.org/officeDocument/2006/relationships/image" Target="../media/image11.png"/><Relationship Id="rId12" Type="http://schemas.openxmlformats.org/officeDocument/2006/relationships/image" Target="../media/image7.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4.png"/><Relationship Id="rId11" Type="http://schemas.openxmlformats.org/officeDocument/2006/relationships/image" Target="../media/image6.png"/><Relationship Id="rId5" Type="http://schemas.openxmlformats.org/officeDocument/2006/relationships/image" Target="../media/image10.png"/><Relationship Id="rId15" Type="http://schemas.openxmlformats.org/officeDocument/2006/relationships/image" Target="../media/image2.png"/><Relationship Id="rId10" Type="http://schemas.openxmlformats.org/officeDocument/2006/relationships/image" Target="../media/image5.png"/><Relationship Id="rId4" Type="http://schemas.openxmlformats.org/officeDocument/2006/relationships/notesSlide" Target="../notesSlides/notesSlide3.xml"/><Relationship Id="rId9" Type="http://schemas.openxmlformats.org/officeDocument/2006/relationships/image" Target="../media/image13.png"/><Relationship Id="rId1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2.xml"/><Relationship Id="rId7" Type="http://schemas.openxmlformats.org/officeDocument/2006/relationships/image" Target="../media/image4.png"/><Relationship Id="rId12" Type="http://schemas.openxmlformats.org/officeDocument/2006/relationships/image" Target="../media/image2.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5.png"/><Relationship Id="rId11" Type="http://schemas.openxmlformats.org/officeDocument/2006/relationships/image" Target="../media/image9.png"/><Relationship Id="rId5" Type="http://schemas.openxmlformats.org/officeDocument/2006/relationships/image" Target="../media/image14.png"/><Relationship Id="rId10" Type="http://schemas.openxmlformats.org/officeDocument/2006/relationships/image" Target="../media/image8.png"/><Relationship Id="rId4" Type="http://schemas.openxmlformats.org/officeDocument/2006/relationships/image" Target="../media/image5.png"/><Relationship Id="rId9"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2.xml"/><Relationship Id="rId7" Type="http://schemas.openxmlformats.org/officeDocument/2006/relationships/image" Target="../media/image7.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5.png"/><Relationship Id="rId11" Type="http://schemas.openxmlformats.org/officeDocument/2006/relationships/image" Target="../media/image16.jpeg"/><Relationship Id="rId5" Type="http://schemas.openxmlformats.org/officeDocument/2006/relationships/image" Target="../media/image4.png"/><Relationship Id="rId10" Type="http://schemas.openxmlformats.org/officeDocument/2006/relationships/image" Target="../media/image2.png"/><Relationship Id="rId4" Type="http://schemas.openxmlformats.org/officeDocument/2006/relationships/image" Target="../media/image6.png"/><Relationship Id="rId9"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2.xml"/><Relationship Id="rId7" Type="http://schemas.openxmlformats.org/officeDocument/2006/relationships/image" Target="../media/image5.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4.png"/><Relationship Id="rId11" Type="http://schemas.openxmlformats.org/officeDocument/2006/relationships/image" Target="../media/image2.png"/><Relationship Id="rId5" Type="http://schemas.openxmlformats.org/officeDocument/2006/relationships/image" Target="../media/image17.png"/><Relationship Id="rId10" Type="http://schemas.openxmlformats.org/officeDocument/2006/relationships/image" Target="../media/image9.png"/><Relationship Id="rId4" Type="http://schemas.openxmlformats.org/officeDocument/2006/relationships/image" Target="../media/image7.png"/><Relationship Id="rId9" Type="http://schemas.openxmlformats.org/officeDocument/2006/relationships/image" Target="../media/image8.png"/></Relationships>
</file>

<file path=ppt/slides/_rels/slide7.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image" Target="../media/image20.png"/><Relationship Id="rId12" Type="http://schemas.openxmlformats.org/officeDocument/2006/relationships/image" Target="../media/image6.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9.png"/><Relationship Id="rId11" Type="http://schemas.openxmlformats.org/officeDocument/2006/relationships/image" Target="../media/image9.png"/><Relationship Id="rId5" Type="http://schemas.openxmlformats.org/officeDocument/2006/relationships/image" Target="../media/image18.png"/><Relationship Id="rId10" Type="http://schemas.openxmlformats.org/officeDocument/2006/relationships/image" Target="../media/image7.png"/><Relationship Id="rId4" Type="http://schemas.openxmlformats.org/officeDocument/2006/relationships/image" Target="../media/image8.png"/><Relationship Id="rId9" Type="http://schemas.openxmlformats.org/officeDocument/2006/relationships/image" Target="../media/image5.png"/></Relationships>
</file>

<file path=ppt/slides/_rels/slide8.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8.png"/><Relationship Id="rId3" Type="http://schemas.openxmlformats.org/officeDocument/2006/relationships/slideLayout" Target="../slideLayouts/slideLayout2.xml"/><Relationship Id="rId7" Type="http://schemas.openxmlformats.org/officeDocument/2006/relationships/image" Target="../media/image22.png"/><Relationship Id="rId12" Type="http://schemas.openxmlformats.org/officeDocument/2006/relationships/image" Target="../media/image7.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21.png"/><Relationship Id="rId11" Type="http://schemas.openxmlformats.org/officeDocument/2006/relationships/image" Target="../media/image6.png"/><Relationship Id="rId5" Type="http://schemas.openxmlformats.org/officeDocument/2006/relationships/image" Target="../media/image9.png"/><Relationship Id="rId10" Type="http://schemas.openxmlformats.org/officeDocument/2006/relationships/image" Target="../media/image5.png"/><Relationship Id="rId4" Type="http://schemas.openxmlformats.org/officeDocument/2006/relationships/notesSlide" Target="../notesSlides/notesSlide4.xml"/><Relationship Id="rId9" Type="http://schemas.openxmlformats.org/officeDocument/2006/relationships/image" Target="../media/image4.png"/><Relationship Id="rId1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2.png"/><Relationship Id="rId5" Type="http://schemas.openxmlformats.org/officeDocument/2006/relationships/image" Target="../media/image24.png"/><Relationship Id="rId4" Type="http://schemas.openxmlformats.org/officeDocument/2006/relationships/notesSlide" Target="../notesSlides/notesSlide5.xml"/></Relationships>
</file>

<file path=ppt/slides/_rels/slide10.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audio" Target="../media/media10.m4a"/><Relationship Id="rId7" Type="http://schemas.openxmlformats.org/officeDocument/2006/relationships/image" Target="../media/image26.png"/><Relationship Id="rId2" Type="http://schemas.microsoft.com/office/2007/relationships/media" Target="../media/media10.m4a"/><Relationship Id="rId1" Type="http://schemas.openxmlformats.org/officeDocument/2006/relationships/tags" Target="../tags/tag1.xml"/><Relationship Id="rId6" Type="http://schemas.openxmlformats.org/officeDocument/2006/relationships/image" Target="../media/image25.png"/><Relationship Id="rId5" Type="http://schemas.openxmlformats.org/officeDocument/2006/relationships/notesSlide" Target="../notesSlides/notesSlide6.xml"/><Relationship Id="rId4"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2.png"/><Relationship Id="rId5" Type="http://schemas.openxmlformats.org/officeDocument/2006/relationships/image" Target="../media/image27.png"/><Relationship Id="rId4" Type="http://schemas.openxmlformats.org/officeDocument/2006/relationships/notesSlide" Target="../notesSlides/notesSlide7.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2.png"/><Relationship Id="rId5" Type="http://schemas.openxmlformats.org/officeDocument/2006/relationships/image" Target="../media/image28.jpeg"/><Relationship Id="rId4" Type="http://schemas.openxmlformats.org/officeDocument/2006/relationships/notesSlide" Target="../notesSlides/notesSlide8.xml"/></Relationships>
</file>

<file path=ppt/slides/_rels/slide13.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slideLayout" Target="../slideLayouts/slideLayout2.xml"/><Relationship Id="rId7" Type="http://schemas.openxmlformats.org/officeDocument/2006/relationships/image" Target="../media/image31.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notesSlide" Target="../notesSlides/notesSlide9.xml"/><Relationship Id="rId9"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notesSlide" Target="../notesSlides/notesSlide10.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35.png"/><Relationship Id="rId5" Type="http://schemas.openxmlformats.org/officeDocument/2006/relationships/hyperlink" Target="https://ourfp.org/supporting-rah/book-chat-reading-with-your-child/" TargetMode="External"/><Relationship Id="rId4" Type="http://schemas.openxmlformats.org/officeDocument/2006/relationships/notesSlide" Target="../notesSlides/notesSlide11.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6.m4a"/><Relationship Id="rId1" Type="http://schemas.microsoft.com/office/2007/relationships/media" Target="../media/media16.m4a"/><Relationship Id="rId5" Type="http://schemas.openxmlformats.org/officeDocument/2006/relationships/image" Target="../media/image3.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EF294137-BAA9-4C6F-86CF-D21E4C6BEA66}"/>
              </a:ext>
            </a:extLst>
          </p:cNvPr>
          <p:cNvSpPr/>
          <p:nvPr/>
        </p:nvSpPr>
        <p:spPr>
          <a:xfrm>
            <a:off x="526211" y="2562045"/>
            <a:ext cx="3968152" cy="3226280"/>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1C98E7E9-B082-443E-B56B-D86C798DABB2}"/>
              </a:ext>
            </a:extLst>
          </p:cNvPr>
          <p:cNvSpPr txBox="1"/>
          <p:nvPr/>
        </p:nvSpPr>
        <p:spPr>
          <a:xfrm>
            <a:off x="1000664" y="276046"/>
            <a:ext cx="10049774" cy="1015663"/>
          </a:xfrm>
          <a:prstGeom prst="rect">
            <a:avLst/>
          </a:prstGeom>
          <a:noFill/>
        </p:spPr>
        <p:txBody>
          <a:bodyPr wrap="square" rtlCol="0">
            <a:spAutoFit/>
          </a:bodyPr>
          <a:lstStyle/>
          <a:p>
            <a:pPr algn="ctr"/>
            <a:r>
              <a:rPr lang="en-GB" sz="6000" dirty="0">
                <a:solidFill>
                  <a:schemeClr val="accent1"/>
                </a:solidFill>
              </a:rPr>
              <a:t>The Importance of Reading</a:t>
            </a:r>
          </a:p>
        </p:txBody>
      </p:sp>
      <p:sp>
        <p:nvSpPr>
          <p:cNvPr id="7" name="TextBox 6">
            <a:extLst>
              <a:ext uri="{FF2B5EF4-FFF2-40B4-BE49-F238E27FC236}">
                <a16:creationId xmlns:a16="http://schemas.microsoft.com/office/drawing/2014/main" id="{21D97023-59CB-4ACE-8C44-EC4BA5190F54}"/>
              </a:ext>
            </a:extLst>
          </p:cNvPr>
          <p:cNvSpPr txBox="1"/>
          <p:nvPr/>
        </p:nvSpPr>
        <p:spPr>
          <a:xfrm>
            <a:off x="333828" y="5021314"/>
            <a:ext cx="4310742" cy="646331"/>
          </a:xfrm>
          <a:prstGeom prst="rect">
            <a:avLst/>
          </a:prstGeom>
          <a:noFill/>
        </p:spPr>
        <p:txBody>
          <a:bodyPr wrap="square" rtlCol="0">
            <a:spAutoFit/>
          </a:bodyPr>
          <a:lstStyle/>
          <a:p>
            <a:pPr algn="ctr"/>
            <a:r>
              <a:rPr lang="en-GB" dirty="0">
                <a:solidFill>
                  <a:schemeClr val="bg1"/>
                </a:solidFill>
              </a:rPr>
              <a:t>Mrs McHarg and the KS2 team</a:t>
            </a:r>
          </a:p>
          <a:p>
            <a:pPr algn="ctr"/>
            <a:r>
              <a:rPr lang="en-GB" dirty="0">
                <a:solidFill>
                  <a:schemeClr val="bg1"/>
                </a:solidFill>
              </a:rPr>
              <a:t>4/11/2025</a:t>
            </a:r>
          </a:p>
        </p:txBody>
      </p:sp>
      <p:sp>
        <p:nvSpPr>
          <p:cNvPr id="10" name="TextBox 9">
            <a:extLst>
              <a:ext uri="{FF2B5EF4-FFF2-40B4-BE49-F238E27FC236}">
                <a16:creationId xmlns:a16="http://schemas.microsoft.com/office/drawing/2014/main" id="{BA861E87-82CC-44EC-920C-DFCD13CB97D8}"/>
              </a:ext>
            </a:extLst>
          </p:cNvPr>
          <p:cNvSpPr txBox="1"/>
          <p:nvPr/>
        </p:nvSpPr>
        <p:spPr>
          <a:xfrm>
            <a:off x="4951562" y="2992413"/>
            <a:ext cx="6714227" cy="2246769"/>
          </a:xfrm>
          <a:prstGeom prst="rect">
            <a:avLst/>
          </a:prstGeom>
          <a:noFill/>
        </p:spPr>
        <p:txBody>
          <a:bodyPr wrap="square" rtlCol="0">
            <a:spAutoFit/>
          </a:bodyPr>
          <a:lstStyle/>
          <a:p>
            <a:r>
              <a:rPr lang="en-GB" sz="2800" dirty="0"/>
              <a:t>Overview:</a:t>
            </a:r>
          </a:p>
          <a:p>
            <a:pPr marL="514350" indent="-514350">
              <a:buFont typeface="Wingdings" panose="05000000000000000000" pitchFamily="2" charset="2"/>
              <a:buChar char="Ø"/>
            </a:pPr>
            <a:r>
              <a:rPr lang="en-GB" sz="2800" dirty="0"/>
              <a:t>Reading is key</a:t>
            </a:r>
          </a:p>
          <a:p>
            <a:pPr marL="514350" indent="-514350">
              <a:buFont typeface="Wingdings" panose="05000000000000000000" pitchFamily="2" charset="2"/>
              <a:buChar char="Ø"/>
            </a:pPr>
            <a:r>
              <a:rPr lang="en-GB" sz="2800" dirty="0"/>
              <a:t>How we teach reading skills at L&amp;W</a:t>
            </a:r>
          </a:p>
          <a:p>
            <a:pPr marL="514350" indent="-514350">
              <a:buFont typeface="Wingdings" panose="05000000000000000000" pitchFamily="2" charset="2"/>
              <a:buChar char="Ø"/>
            </a:pPr>
            <a:r>
              <a:rPr lang="en-GB" sz="2800" dirty="0"/>
              <a:t>Importance of ‘Reading for Pleasure’</a:t>
            </a:r>
          </a:p>
          <a:p>
            <a:pPr marL="514350" indent="-514350">
              <a:buFont typeface="Wingdings" panose="05000000000000000000" pitchFamily="2" charset="2"/>
              <a:buChar char="Ø"/>
            </a:pPr>
            <a:r>
              <a:rPr lang="en-GB" sz="2800" dirty="0"/>
              <a:t>How families can support</a:t>
            </a:r>
          </a:p>
        </p:txBody>
      </p:sp>
      <p:pic>
        <p:nvPicPr>
          <p:cNvPr id="29" name="Audio 28">
            <a:hlinkClick r:id="" action="ppaction://media"/>
            <a:extLst>
              <a:ext uri="{FF2B5EF4-FFF2-40B4-BE49-F238E27FC236}">
                <a16:creationId xmlns:a16="http://schemas.microsoft.com/office/drawing/2014/main" id="{713B7DCE-D870-6187-1E90-BC64B0486D34}"/>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pic>
        <p:nvPicPr>
          <p:cNvPr id="5" name="Picture 4">
            <a:extLst>
              <a:ext uri="{FF2B5EF4-FFF2-40B4-BE49-F238E27FC236}">
                <a16:creationId xmlns:a16="http://schemas.microsoft.com/office/drawing/2014/main" id="{6C1471A7-FFD9-45C4-A64D-E75DCA70729A}"/>
              </a:ext>
            </a:extLst>
          </p:cNvPr>
          <p:cNvPicPr>
            <a:picLocks noChangeAspect="1"/>
          </p:cNvPicPr>
          <p:nvPr/>
        </p:nvPicPr>
        <p:blipFill>
          <a:blip r:embed="rId6"/>
          <a:stretch>
            <a:fillRect/>
          </a:stretch>
        </p:blipFill>
        <p:spPr>
          <a:xfrm>
            <a:off x="1210677" y="2633472"/>
            <a:ext cx="2355484" cy="2347694"/>
          </a:xfrm>
          <a:prstGeom prst="rect">
            <a:avLst/>
          </a:prstGeom>
        </p:spPr>
      </p:pic>
    </p:spTree>
    <p:extLst>
      <p:ext uri="{BB962C8B-B14F-4D97-AF65-F5344CB8AC3E}">
        <p14:creationId xmlns:p14="http://schemas.microsoft.com/office/powerpoint/2010/main" val="3212587649"/>
      </p:ext>
    </p:extLst>
  </p:cSld>
  <p:clrMapOvr>
    <a:masterClrMapping/>
  </p:clrMapOvr>
  <mc:AlternateContent xmlns:mc="http://schemas.openxmlformats.org/markup-compatibility/2006" xmlns:p14="http://schemas.microsoft.com/office/powerpoint/2010/main">
    <mc:Choice Requires="p14">
      <p:transition spd="slow" p14:dur="2000" advTm="11748"/>
    </mc:Choice>
    <mc:Fallback xmlns="">
      <p:transition spd="slow" advTm="117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048C8BD-479F-4A7F-BFAB-60B3EC2F7E51}"/>
              </a:ext>
            </a:extLst>
          </p:cNvPr>
          <p:cNvSpPr txBox="1"/>
          <p:nvPr/>
        </p:nvSpPr>
        <p:spPr>
          <a:xfrm>
            <a:off x="241539" y="198408"/>
            <a:ext cx="11747501" cy="707886"/>
          </a:xfrm>
          <a:prstGeom prst="rect">
            <a:avLst/>
          </a:prstGeom>
          <a:noFill/>
        </p:spPr>
        <p:txBody>
          <a:bodyPr wrap="square" rtlCol="0">
            <a:spAutoFit/>
          </a:bodyPr>
          <a:lstStyle/>
          <a:p>
            <a:r>
              <a:rPr lang="en-GB" sz="4000" dirty="0">
                <a:solidFill>
                  <a:schemeClr val="accent1"/>
                </a:solidFill>
              </a:rPr>
              <a:t>How we teach reading at Lulworth and Winfrith:</a:t>
            </a:r>
          </a:p>
        </p:txBody>
      </p:sp>
      <p:graphicFrame>
        <p:nvGraphicFramePr>
          <p:cNvPr id="6" name="Table 5">
            <a:extLst>
              <a:ext uri="{FF2B5EF4-FFF2-40B4-BE49-F238E27FC236}">
                <a16:creationId xmlns:a16="http://schemas.microsoft.com/office/drawing/2014/main" id="{85810052-D01D-40DC-BF12-EE08DC71B21B}"/>
              </a:ext>
            </a:extLst>
          </p:cNvPr>
          <p:cNvGraphicFramePr>
            <a:graphicFrameLocks noGrp="1"/>
          </p:cNvGraphicFramePr>
          <p:nvPr>
            <p:extLst>
              <p:ext uri="{D42A27DB-BD31-4B8C-83A1-F6EECF244321}">
                <p14:modId xmlns:p14="http://schemas.microsoft.com/office/powerpoint/2010/main" val="2253830510"/>
              </p:ext>
            </p:extLst>
          </p:nvPr>
        </p:nvGraphicFramePr>
        <p:xfrm>
          <a:off x="241539" y="1020090"/>
          <a:ext cx="7011598" cy="4216552"/>
        </p:xfrm>
        <a:graphic>
          <a:graphicData uri="http://schemas.openxmlformats.org/drawingml/2006/table">
            <a:tbl>
              <a:tblPr firstRow="1" bandRow="1">
                <a:tableStyleId>{5C22544A-7EE6-4342-B048-85BDC9FD1C3A}</a:tableStyleId>
              </a:tblPr>
              <a:tblGrid>
                <a:gridCol w="3505799">
                  <a:extLst>
                    <a:ext uri="{9D8B030D-6E8A-4147-A177-3AD203B41FA5}">
                      <a16:colId xmlns:a16="http://schemas.microsoft.com/office/drawing/2014/main" val="3905573849"/>
                    </a:ext>
                  </a:extLst>
                </a:gridCol>
                <a:gridCol w="3505799">
                  <a:extLst>
                    <a:ext uri="{9D8B030D-6E8A-4147-A177-3AD203B41FA5}">
                      <a16:colId xmlns:a16="http://schemas.microsoft.com/office/drawing/2014/main" val="3083187252"/>
                    </a:ext>
                  </a:extLst>
                </a:gridCol>
              </a:tblGrid>
              <a:tr h="772312">
                <a:tc>
                  <a:txBody>
                    <a:bodyPr/>
                    <a:lstStyle/>
                    <a:p>
                      <a:pPr algn="ctr"/>
                      <a:r>
                        <a:rPr lang="en-GB" sz="2000" dirty="0"/>
                        <a:t>Word Recognition (Decoding)</a:t>
                      </a:r>
                    </a:p>
                  </a:txBody>
                  <a:tcPr/>
                </a:tc>
                <a:tc>
                  <a:txBody>
                    <a:bodyPr/>
                    <a:lstStyle/>
                    <a:p>
                      <a:pPr algn="ctr"/>
                      <a:r>
                        <a:rPr lang="en-GB" sz="2000" dirty="0"/>
                        <a:t>Comprehension</a:t>
                      </a:r>
                    </a:p>
                  </a:txBody>
                  <a:tcPr/>
                </a:tc>
                <a:extLst>
                  <a:ext uri="{0D108BD9-81ED-4DB2-BD59-A6C34878D82A}">
                    <a16:rowId xmlns:a16="http://schemas.microsoft.com/office/drawing/2014/main" val="656898305"/>
                  </a:ext>
                </a:extLst>
              </a:tr>
              <a:tr h="258638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20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000" dirty="0"/>
                    </a:p>
                    <a:p>
                      <a:r>
                        <a:rPr lang="en-GB" sz="2000" dirty="0"/>
                        <a:t>Supersonic Phonic Friends scheme to teach phonics Reception-year 2.</a:t>
                      </a:r>
                    </a:p>
                    <a:p>
                      <a:endParaRPr lang="en-GB" sz="2000" dirty="0"/>
                    </a:p>
                  </a:txBody>
                  <a:tcPr/>
                </a:tc>
                <a:tc>
                  <a:txBody>
                    <a:bodyPr/>
                    <a:lstStyle/>
                    <a:p>
                      <a:r>
                        <a:rPr lang="en-GB" sz="2000" dirty="0"/>
                        <a:t>Banded school reading books in sets.</a:t>
                      </a:r>
                    </a:p>
                    <a:p>
                      <a:endParaRPr lang="en-GB" sz="2000" dirty="0"/>
                    </a:p>
                    <a:p>
                      <a:r>
                        <a:rPr lang="en-GB" sz="2000" dirty="0"/>
                        <a:t>Class texts (age appropriate). </a:t>
                      </a:r>
                    </a:p>
                    <a:p>
                      <a:endParaRPr lang="en-GB" sz="2000" dirty="0"/>
                    </a:p>
                    <a:p>
                      <a:r>
                        <a:rPr lang="en-GB" sz="2000" dirty="0"/>
                        <a:t>Whole class guided reading lessons to teach the year group objectives (KS2).</a:t>
                      </a:r>
                    </a:p>
                    <a:p>
                      <a:endParaRPr lang="en-GB" sz="2000" dirty="0"/>
                    </a:p>
                    <a:p>
                      <a:r>
                        <a:rPr lang="en-GB" sz="2000" dirty="0"/>
                        <a:t>Small group interventions, including Lexia.</a:t>
                      </a:r>
                    </a:p>
                  </a:txBody>
                  <a:tcPr/>
                </a:tc>
                <a:extLst>
                  <a:ext uri="{0D108BD9-81ED-4DB2-BD59-A6C34878D82A}">
                    <a16:rowId xmlns:a16="http://schemas.microsoft.com/office/drawing/2014/main" val="594317762"/>
                  </a:ext>
                </a:extLst>
              </a:tr>
            </a:tbl>
          </a:graphicData>
        </a:graphic>
      </p:graphicFrame>
      <p:grpSp>
        <p:nvGrpSpPr>
          <p:cNvPr id="18" name="Group 17">
            <a:extLst>
              <a:ext uri="{FF2B5EF4-FFF2-40B4-BE49-F238E27FC236}">
                <a16:creationId xmlns:a16="http://schemas.microsoft.com/office/drawing/2014/main" id="{B4D02C91-F516-4B89-AAD7-D4A779FF0842}"/>
              </a:ext>
            </a:extLst>
          </p:cNvPr>
          <p:cNvGrpSpPr/>
          <p:nvPr/>
        </p:nvGrpSpPr>
        <p:grpSpPr>
          <a:xfrm>
            <a:off x="3747338" y="5590877"/>
            <a:ext cx="8128001" cy="1267123"/>
            <a:chOff x="241539" y="4666952"/>
            <a:chExt cx="9781397" cy="1296449"/>
          </a:xfrm>
        </p:grpSpPr>
        <p:pic>
          <p:nvPicPr>
            <p:cNvPr id="11" name="Picture 10">
              <a:extLst>
                <a:ext uri="{FF2B5EF4-FFF2-40B4-BE49-F238E27FC236}">
                  <a16:creationId xmlns:a16="http://schemas.microsoft.com/office/drawing/2014/main" id="{072594D3-D82E-4E3E-99CF-09A7AE3A0C40}"/>
                </a:ext>
              </a:extLst>
            </p:cNvPr>
            <p:cNvPicPr>
              <a:picLocks noChangeAspect="1"/>
            </p:cNvPicPr>
            <p:nvPr/>
          </p:nvPicPr>
          <p:blipFill>
            <a:blip r:embed="rId5"/>
            <a:stretch>
              <a:fillRect/>
            </a:stretch>
          </p:blipFill>
          <p:spPr>
            <a:xfrm>
              <a:off x="241539" y="4666952"/>
              <a:ext cx="1638126" cy="1296000"/>
            </a:xfrm>
            <a:prstGeom prst="rect">
              <a:avLst/>
            </a:prstGeom>
          </p:spPr>
        </p:pic>
        <p:pic>
          <p:nvPicPr>
            <p:cNvPr id="12" name="Picture 11">
              <a:extLst>
                <a:ext uri="{FF2B5EF4-FFF2-40B4-BE49-F238E27FC236}">
                  <a16:creationId xmlns:a16="http://schemas.microsoft.com/office/drawing/2014/main" id="{3D4B270D-0E5A-42F7-A383-F545E7EC608A}"/>
                </a:ext>
              </a:extLst>
            </p:cNvPr>
            <p:cNvPicPr>
              <a:picLocks noChangeAspect="1"/>
            </p:cNvPicPr>
            <p:nvPr/>
          </p:nvPicPr>
          <p:blipFill>
            <a:blip r:embed="rId6"/>
            <a:stretch>
              <a:fillRect/>
            </a:stretch>
          </p:blipFill>
          <p:spPr>
            <a:xfrm>
              <a:off x="1879665" y="4666952"/>
              <a:ext cx="1638126" cy="1296000"/>
            </a:xfrm>
            <a:prstGeom prst="rect">
              <a:avLst/>
            </a:prstGeom>
          </p:spPr>
        </p:pic>
        <p:pic>
          <p:nvPicPr>
            <p:cNvPr id="14" name="Picture 13">
              <a:extLst>
                <a:ext uri="{FF2B5EF4-FFF2-40B4-BE49-F238E27FC236}">
                  <a16:creationId xmlns:a16="http://schemas.microsoft.com/office/drawing/2014/main" id="{A2ABC3DE-09FA-4738-ACF5-733EE45ED2FD}"/>
                </a:ext>
              </a:extLst>
            </p:cNvPr>
            <p:cNvPicPr>
              <a:picLocks noChangeAspect="1"/>
            </p:cNvPicPr>
            <p:nvPr/>
          </p:nvPicPr>
          <p:blipFill>
            <a:blip r:embed="rId7"/>
            <a:stretch>
              <a:fillRect/>
            </a:stretch>
          </p:blipFill>
          <p:spPr>
            <a:xfrm>
              <a:off x="3517791" y="4666952"/>
              <a:ext cx="1638126" cy="1296000"/>
            </a:xfrm>
            <a:prstGeom prst="rect">
              <a:avLst/>
            </a:prstGeom>
          </p:spPr>
        </p:pic>
        <p:pic>
          <p:nvPicPr>
            <p:cNvPr id="15" name="Picture 14">
              <a:extLst>
                <a:ext uri="{FF2B5EF4-FFF2-40B4-BE49-F238E27FC236}">
                  <a16:creationId xmlns:a16="http://schemas.microsoft.com/office/drawing/2014/main" id="{41948286-96B7-41F1-83DF-439AAF602B27}"/>
                </a:ext>
              </a:extLst>
            </p:cNvPr>
            <p:cNvPicPr>
              <a:picLocks noChangeAspect="1"/>
            </p:cNvPicPr>
            <p:nvPr/>
          </p:nvPicPr>
          <p:blipFill>
            <a:blip r:embed="rId8"/>
            <a:stretch>
              <a:fillRect/>
            </a:stretch>
          </p:blipFill>
          <p:spPr>
            <a:xfrm>
              <a:off x="5155917" y="4666952"/>
              <a:ext cx="1638126" cy="1296000"/>
            </a:xfrm>
            <a:prstGeom prst="rect">
              <a:avLst/>
            </a:prstGeom>
          </p:spPr>
        </p:pic>
        <p:pic>
          <p:nvPicPr>
            <p:cNvPr id="16" name="Picture 15">
              <a:extLst>
                <a:ext uri="{FF2B5EF4-FFF2-40B4-BE49-F238E27FC236}">
                  <a16:creationId xmlns:a16="http://schemas.microsoft.com/office/drawing/2014/main" id="{440A7640-030C-41A2-888C-24DFDAFD6F71}"/>
                </a:ext>
              </a:extLst>
            </p:cNvPr>
            <p:cNvPicPr>
              <a:picLocks noChangeAspect="1"/>
            </p:cNvPicPr>
            <p:nvPr/>
          </p:nvPicPr>
          <p:blipFill>
            <a:blip r:embed="rId9"/>
            <a:stretch>
              <a:fillRect/>
            </a:stretch>
          </p:blipFill>
          <p:spPr>
            <a:xfrm>
              <a:off x="6794043" y="4667401"/>
              <a:ext cx="1638126" cy="1296000"/>
            </a:xfrm>
            <a:prstGeom prst="rect">
              <a:avLst/>
            </a:prstGeom>
          </p:spPr>
        </p:pic>
        <p:pic>
          <p:nvPicPr>
            <p:cNvPr id="17" name="Picture 16">
              <a:extLst>
                <a:ext uri="{FF2B5EF4-FFF2-40B4-BE49-F238E27FC236}">
                  <a16:creationId xmlns:a16="http://schemas.microsoft.com/office/drawing/2014/main" id="{F47C95BE-F9CC-4DD7-85AE-07DD556AC65E}"/>
                </a:ext>
              </a:extLst>
            </p:cNvPr>
            <p:cNvPicPr>
              <a:picLocks noChangeAspect="1"/>
            </p:cNvPicPr>
            <p:nvPr/>
          </p:nvPicPr>
          <p:blipFill>
            <a:blip r:embed="rId10"/>
            <a:stretch>
              <a:fillRect/>
            </a:stretch>
          </p:blipFill>
          <p:spPr>
            <a:xfrm>
              <a:off x="8384810" y="4667401"/>
              <a:ext cx="1638126" cy="1296000"/>
            </a:xfrm>
            <a:prstGeom prst="rect">
              <a:avLst/>
            </a:prstGeom>
          </p:spPr>
        </p:pic>
      </p:grpSp>
      <p:sp>
        <p:nvSpPr>
          <p:cNvPr id="19" name="TextBox 18">
            <a:extLst>
              <a:ext uri="{FF2B5EF4-FFF2-40B4-BE49-F238E27FC236}">
                <a16:creationId xmlns:a16="http://schemas.microsoft.com/office/drawing/2014/main" id="{BD84816B-FE99-47BE-AB92-9DD505E06E08}"/>
              </a:ext>
            </a:extLst>
          </p:cNvPr>
          <p:cNvSpPr txBox="1"/>
          <p:nvPr/>
        </p:nvSpPr>
        <p:spPr>
          <a:xfrm>
            <a:off x="7253138" y="1207153"/>
            <a:ext cx="4735902" cy="2677656"/>
          </a:xfrm>
          <a:prstGeom prst="rect">
            <a:avLst/>
          </a:prstGeom>
          <a:noFill/>
        </p:spPr>
        <p:txBody>
          <a:bodyPr wrap="square" rtlCol="0">
            <a:spAutoFit/>
          </a:bodyPr>
          <a:lstStyle/>
          <a:p>
            <a:r>
              <a:rPr lang="en-GB" sz="2400" dirty="0"/>
              <a:t>Being able to decode does not mean you understand what you read.</a:t>
            </a:r>
          </a:p>
          <a:p>
            <a:endParaRPr lang="en-GB" sz="2400" dirty="0"/>
          </a:p>
          <a:p>
            <a:r>
              <a:rPr lang="en-GB" sz="2400" dirty="0"/>
              <a:t>A child can sound like a ‘good reader’ but not necessarily understand what the text means.</a:t>
            </a:r>
          </a:p>
        </p:txBody>
      </p:sp>
      <p:pic>
        <p:nvPicPr>
          <p:cNvPr id="22" name="Audio 21">
            <a:hlinkClick r:id="" action="ppaction://media"/>
            <a:extLst>
              <a:ext uri="{FF2B5EF4-FFF2-40B4-BE49-F238E27FC236}">
                <a16:creationId xmlns:a16="http://schemas.microsoft.com/office/drawing/2014/main" id="{4AC803EC-BC56-CC88-581D-066BD6ABDB3D}"/>
              </a:ext>
            </a:extLst>
          </p:cNvPr>
          <p:cNvPicPr>
            <a:picLocks noChangeAspect="1"/>
          </p:cNvPicPr>
          <p:nvPr>
            <a:audioFile r:link="rId2"/>
            <p:extLst>
              <p:ext uri="{DAA4B4D4-6D71-4841-9C94-3DE7FCFB9230}">
                <p14:media xmlns:p14="http://schemas.microsoft.com/office/powerpoint/2010/main" r:embed="rId1"/>
              </p:ext>
            </p:extLst>
          </p:nvPr>
        </p:nvPicPr>
        <p:blipFill>
          <a:blip r:embed="rId11"/>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821960764"/>
      </p:ext>
    </p:extLst>
  </p:cSld>
  <p:clrMapOvr>
    <a:masterClrMapping/>
  </p:clrMapOvr>
  <mc:AlternateContent xmlns:mc="http://schemas.openxmlformats.org/markup-compatibility/2006" xmlns:p14="http://schemas.microsoft.com/office/powerpoint/2010/main">
    <mc:Choice Requires="p14">
      <p:transition spd="slow" p14:dur="2000" advTm="45911"/>
    </mc:Choice>
    <mc:Fallback xmlns="">
      <p:transition spd="slow" advTm="459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4007FB3-5784-4B92-8949-7D7B91C29D7C}"/>
              </a:ext>
            </a:extLst>
          </p:cNvPr>
          <p:cNvPicPr>
            <a:picLocks noChangeAspect="1"/>
          </p:cNvPicPr>
          <p:nvPr/>
        </p:nvPicPr>
        <p:blipFill>
          <a:blip r:embed="rId5"/>
          <a:stretch>
            <a:fillRect/>
          </a:stretch>
        </p:blipFill>
        <p:spPr>
          <a:xfrm>
            <a:off x="6211532" y="3935333"/>
            <a:ext cx="5449366" cy="2678502"/>
          </a:xfrm>
          <a:prstGeom prst="rect">
            <a:avLst/>
          </a:prstGeom>
        </p:spPr>
      </p:pic>
      <p:pic>
        <p:nvPicPr>
          <p:cNvPr id="13" name="Picture 12">
            <a:extLst>
              <a:ext uri="{FF2B5EF4-FFF2-40B4-BE49-F238E27FC236}">
                <a16:creationId xmlns:a16="http://schemas.microsoft.com/office/drawing/2014/main" id="{09697A71-F824-47B8-B0F6-377FB06712B1}"/>
              </a:ext>
            </a:extLst>
          </p:cNvPr>
          <p:cNvPicPr>
            <a:picLocks noChangeAspect="1"/>
          </p:cNvPicPr>
          <p:nvPr/>
        </p:nvPicPr>
        <p:blipFill>
          <a:blip r:embed="rId6"/>
          <a:stretch>
            <a:fillRect/>
          </a:stretch>
        </p:blipFill>
        <p:spPr>
          <a:xfrm>
            <a:off x="246572" y="264167"/>
            <a:ext cx="1361226" cy="1266684"/>
          </a:xfrm>
          <a:prstGeom prst="rect">
            <a:avLst/>
          </a:prstGeom>
        </p:spPr>
      </p:pic>
      <p:pic>
        <p:nvPicPr>
          <p:cNvPr id="19" name="Picture 18">
            <a:extLst>
              <a:ext uri="{FF2B5EF4-FFF2-40B4-BE49-F238E27FC236}">
                <a16:creationId xmlns:a16="http://schemas.microsoft.com/office/drawing/2014/main" id="{F5FC9E80-A1CE-4D88-A949-7083082BBB9D}"/>
              </a:ext>
            </a:extLst>
          </p:cNvPr>
          <p:cNvPicPr>
            <a:picLocks noChangeAspect="1"/>
          </p:cNvPicPr>
          <p:nvPr/>
        </p:nvPicPr>
        <p:blipFill>
          <a:blip r:embed="rId7"/>
          <a:stretch>
            <a:fillRect/>
          </a:stretch>
        </p:blipFill>
        <p:spPr>
          <a:xfrm>
            <a:off x="4501320" y="4552255"/>
            <a:ext cx="1710212" cy="1435237"/>
          </a:xfrm>
          <a:prstGeom prst="rect">
            <a:avLst/>
          </a:prstGeom>
        </p:spPr>
      </p:pic>
      <p:pic>
        <p:nvPicPr>
          <p:cNvPr id="20" name="Picture 19">
            <a:extLst>
              <a:ext uri="{FF2B5EF4-FFF2-40B4-BE49-F238E27FC236}">
                <a16:creationId xmlns:a16="http://schemas.microsoft.com/office/drawing/2014/main" id="{957D9E15-335D-4482-816B-A493D6D6F0AE}"/>
              </a:ext>
            </a:extLst>
          </p:cNvPr>
          <p:cNvPicPr>
            <a:picLocks noChangeAspect="1"/>
          </p:cNvPicPr>
          <p:nvPr/>
        </p:nvPicPr>
        <p:blipFill>
          <a:blip r:embed="rId8"/>
          <a:stretch>
            <a:fillRect/>
          </a:stretch>
        </p:blipFill>
        <p:spPr>
          <a:xfrm>
            <a:off x="5584166" y="1911302"/>
            <a:ext cx="6238273" cy="1554995"/>
          </a:xfrm>
          <a:prstGeom prst="rect">
            <a:avLst/>
          </a:prstGeom>
        </p:spPr>
      </p:pic>
      <p:pic>
        <p:nvPicPr>
          <p:cNvPr id="21" name="Picture 20">
            <a:extLst>
              <a:ext uri="{FF2B5EF4-FFF2-40B4-BE49-F238E27FC236}">
                <a16:creationId xmlns:a16="http://schemas.microsoft.com/office/drawing/2014/main" id="{776310F2-4B1F-4335-8189-1054AB279F4E}"/>
              </a:ext>
            </a:extLst>
          </p:cNvPr>
          <p:cNvPicPr>
            <a:picLocks noChangeAspect="1"/>
          </p:cNvPicPr>
          <p:nvPr/>
        </p:nvPicPr>
        <p:blipFill>
          <a:blip r:embed="rId9"/>
          <a:stretch>
            <a:fillRect/>
          </a:stretch>
        </p:blipFill>
        <p:spPr>
          <a:xfrm>
            <a:off x="246572" y="3173853"/>
            <a:ext cx="5106771" cy="1069941"/>
          </a:xfrm>
          <a:prstGeom prst="rect">
            <a:avLst/>
          </a:prstGeom>
        </p:spPr>
      </p:pic>
      <p:pic>
        <p:nvPicPr>
          <p:cNvPr id="23" name="Picture 22">
            <a:extLst>
              <a:ext uri="{FF2B5EF4-FFF2-40B4-BE49-F238E27FC236}">
                <a16:creationId xmlns:a16="http://schemas.microsoft.com/office/drawing/2014/main" id="{F63001FE-310E-47A7-90B9-C6DBDD1B0D21}"/>
              </a:ext>
            </a:extLst>
          </p:cNvPr>
          <p:cNvPicPr>
            <a:picLocks noChangeAspect="1"/>
          </p:cNvPicPr>
          <p:nvPr/>
        </p:nvPicPr>
        <p:blipFill>
          <a:blip r:embed="rId10">
            <a:lum bright="70000" contrast="-70000"/>
          </a:blip>
          <a:stretch>
            <a:fillRect/>
          </a:stretch>
        </p:blipFill>
        <p:spPr>
          <a:xfrm>
            <a:off x="1607798" y="264167"/>
            <a:ext cx="1361226" cy="1266684"/>
          </a:xfrm>
          <a:prstGeom prst="rect">
            <a:avLst/>
          </a:prstGeom>
        </p:spPr>
      </p:pic>
      <p:pic>
        <p:nvPicPr>
          <p:cNvPr id="24" name="Picture 23">
            <a:extLst>
              <a:ext uri="{FF2B5EF4-FFF2-40B4-BE49-F238E27FC236}">
                <a16:creationId xmlns:a16="http://schemas.microsoft.com/office/drawing/2014/main" id="{9B334895-42CA-488B-AB65-9B5FDE6A136E}"/>
              </a:ext>
            </a:extLst>
          </p:cNvPr>
          <p:cNvPicPr>
            <a:picLocks noChangeAspect="1"/>
          </p:cNvPicPr>
          <p:nvPr/>
        </p:nvPicPr>
        <p:blipFill>
          <a:blip r:embed="rId11">
            <a:lum bright="70000" contrast="-70000"/>
          </a:blip>
          <a:stretch>
            <a:fillRect/>
          </a:stretch>
        </p:blipFill>
        <p:spPr>
          <a:xfrm>
            <a:off x="2969024" y="264167"/>
            <a:ext cx="1361226" cy="1266684"/>
          </a:xfrm>
          <a:prstGeom prst="rect">
            <a:avLst/>
          </a:prstGeom>
        </p:spPr>
      </p:pic>
      <p:pic>
        <p:nvPicPr>
          <p:cNvPr id="25" name="Picture 24">
            <a:extLst>
              <a:ext uri="{FF2B5EF4-FFF2-40B4-BE49-F238E27FC236}">
                <a16:creationId xmlns:a16="http://schemas.microsoft.com/office/drawing/2014/main" id="{55619F74-040D-4880-9E09-C9D797EB1F22}"/>
              </a:ext>
            </a:extLst>
          </p:cNvPr>
          <p:cNvPicPr>
            <a:picLocks noChangeAspect="1"/>
          </p:cNvPicPr>
          <p:nvPr/>
        </p:nvPicPr>
        <p:blipFill>
          <a:blip r:embed="rId12">
            <a:lum bright="70000" contrast="-70000"/>
          </a:blip>
          <a:stretch>
            <a:fillRect/>
          </a:stretch>
        </p:blipFill>
        <p:spPr>
          <a:xfrm>
            <a:off x="4330249" y="264167"/>
            <a:ext cx="1361226" cy="1266684"/>
          </a:xfrm>
          <a:prstGeom prst="rect">
            <a:avLst/>
          </a:prstGeom>
        </p:spPr>
      </p:pic>
      <p:pic>
        <p:nvPicPr>
          <p:cNvPr id="26" name="Picture 25">
            <a:extLst>
              <a:ext uri="{FF2B5EF4-FFF2-40B4-BE49-F238E27FC236}">
                <a16:creationId xmlns:a16="http://schemas.microsoft.com/office/drawing/2014/main" id="{C5FBC693-0C52-4836-A9A7-B2B8D382B461}"/>
              </a:ext>
            </a:extLst>
          </p:cNvPr>
          <p:cNvPicPr>
            <a:picLocks noChangeAspect="1"/>
          </p:cNvPicPr>
          <p:nvPr/>
        </p:nvPicPr>
        <p:blipFill>
          <a:blip r:embed="rId13">
            <a:lum bright="70000" contrast="-70000"/>
          </a:blip>
          <a:stretch>
            <a:fillRect/>
          </a:stretch>
        </p:blipFill>
        <p:spPr>
          <a:xfrm>
            <a:off x="7013347" y="264606"/>
            <a:ext cx="1361226" cy="1266684"/>
          </a:xfrm>
          <a:prstGeom prst="rect">
            <a:avLst/>
          </a:prstGeom>
        </p:spPr>
      </p:pic>
      <p:pic>
        <p:nvPicPr>
          <p:cNvPr id="27" name="Picture 26">
            <a:extLst>
              <a:ext uri="{FF2B5EF4-FFF2-40B4-BE49-F238E27FC236}">
                <a16:creationId xmlns:a16="http://schemas.microsoft.com/office/drawing/2014/main" id="{1CF8C43B-1C4C-4AF1-B573-3AEB27CEF270}"/>
              </a:ext>
            </a:extLst>
          </p:cNvPr>
          <p:cNvPicPr>
            <a:picLocks noChangeAspect="1"/>
          </p:cNvPicPr>
          <p:nvPr/>
        </p:nvPicPr>
        <p:blipFill>
          <a:blip r:embed="rId14">
            <a:lum bright="70000" contrast="-70000"/>
          </a:blip>
          <a:stretch>
            <a:fillRect/>
          </a:stretch>
        </p:blipFill>
        <p:spPr>
          <a:xfrm>
            <a:off x="5691475" y="264606"/>
            <a:ext cx="1361226" cy="1266684"/>
          </a:xfrm>
          <a:prstGeom prst="rect">
            <a:avLst/>
          </a:prstGeom>
        </p:spPr>
      </p:pic>
      <p:pic>
        <p:nvPicPr>
          <p:cNvPr id="12" name="Audio 11">
            <a:hlinkClick r:id="" action="ppaction://media"/>
            <a:extLst>
              <a:ext uri="{FF2B5EF4-FFF2-40B4-BE49-F238E27FC236}">
                <a16:creationId xmlns:a16="http://schemas.microsoft.com/office/drawing/2014/main" id="{75431CBF-32A8-11B6-D4F9-3B5FAFA58026}"/>
              </a:ext>
            </a:extLst>
          </p:cNvPr>
          <p:cNvPicPr>
            <a:picLocks noChangeAspect="1"/>
          </p:cNvPicPr>
          <p:nvPr>
            <a:audioFile r:link="rId2"/>
            <p:extLst>
              <p:ext uri="{DAA4B4D4-6D71-4841-9C94-3DE7FCFB9230}">
                <p14:media xmlns:p14="http://schemas.microsoft.com/office/powerpoint/2010/main" r:embed="rId1"/>
              </p:ext>
            </p:extLst>
          </p:nvPr>
        </p:nvPicPr>
        <p:blipFill>
          <a:blip r:embed="rId1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293882311"/>
      </p:ext>
    </p:extLst>
  </p:cSld>
  <p:clrMapOvr>
    <a:masterClrMapping/>
  </p:clrMapOvr>
  <mc:AlternateContent xmlns:mc="http://schemas.openxmlformats.org/markup-compatibility/2006" xmlns:p14="http://schemas.microsoft.com/office/powerpoint/2010/main">
    <mc:Choice Requires="p14">
      <p:transition spd="slow" p14:dur="2000" advTm="6175"/>
    </mc:Choice>
    <mc:Fallback xmlns="">
      <p:transition spd="slow" advTm="61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F546FA2-6B22-4199-BE3C-9A5DFB666A02}"/>
              </a:ext>
            </a:extLst>
          </p:cNvPr>
          <p:cNvPicPr>
            <a:picLocks noChangeAspect="1"/>
          </p:cNvPicPr>
          <p:nvPr/>
        </p:nvPicPr>
        <p:blipFill>
          <a:blip r:embed="rId4"/>
          <a:stretch>
            <a:fillRect/>
          </a:stretch>
        </p:blipFill>
        <p:spPr>
          <a:xfrm>
            <a:off x="1607798" y="264167"/>
            <a:ext cx="1361226" cy="1266684"/>
          </a:xfrm>
          <a:prstGeom prst="rect">
            <a:avLst/>
          </a:prstGeom>
        </p:spPr>
      </p:pic>
      <p:pic>
        <p:nvPicPr>
          <p:cNvPr id="10" name="Picture 9">
            <a:extLst>
              <a:ext uri="{FF2B5EF4-FFF2-40B4-BE49-F238E27FC236}">
                <a16:creationId xmlns:a16="http://schemas.microsoft.com/office/drawing/2014/main" id="{83EE720D-B784-4CC6-93D3-3395D7D3C4B9}"/>
              </a:ext>
            </a:extLst>
          </p:cNvPr>
          <p:cNvPicPr>
            <a:picLocks noChangeAspect="1"/>
          </p:cNvPicPr>
          <p:nvPr/>
        </p:nvPicPr>
        <p:blipFill>
          <a:blip r:embed="rId5"/>
          <a:stretch>
            <a:fillRect/>
          </a:stretch>
        </p:blipFill>
        <p:spPr>
          <a:xfrm>
            <a:off x="404724" y="1719930"/>
            <a:ext cx="5327696" cy="1937670"/>
          </a:xfrm>
          <a:prstGeom prst="rect">
            <a:avLst/>
          </a:prstGeom>
        </p:spPr>
      </p:pic>
      <p:pic>
        <p:nvPicPr>
          <p:cNvPr id="13" name="Picture 12">
            <a:extLst>
              <a:ext uri="{FF2B5EF4-FFF2-40B4-BE49-F238E27FC236}">
                <a16:creationId xmlns:a16="http://schemas.microsoft.com/office/drawing/2014/main" id="{60C3934F-AC0A-4A41-9370-7819DC90DB8A}"/>
              </a:ext>
            </a:extLst>
          </p:cNvPr>
          <p:cNvPicPr>
            <a:picLocks noChangeAspect="1"/>
          </p:cNvPicPr>
          <p:nvPr/>
        </p:nvPicPr>
        <p:blipFill>
          <a:blip r:embed="rId6"/>
          <a:stretch>
            <a:fillRect/>
          </a:stretch>
        </p:blipFill>
        <p:spPr>
          <a:xfrm>
            <a:off x="376941" y="3846240"/>
            <a:ext cx="5383261" cy="2457461"/>
          </a:xfrm>
          <a:prstGeom prst="rect">
            <a:avLst/>
          </a:prstGeom>
        </p:spPr>
      </p:pic>
      <p:sp>
        <p:nvSpPr>
          <p:cNvPr id="14" name="Rectangle 13">
            <a:extLst>
              <a:ext uri="{FF2B5EF4-FFF2-40B4-BE49-F238E27FC236}">
                <a16:creationId xmlns:a16="http://schemas.microsoft.com/office/drawing/2014/main" id="{51407331-AB49-456A-8150-3858C302A2B5}"/>
              </a:ext>
            </a:extLst>
          </p:cNvPr>
          <p:cNvSpPr/>
          <p:nvPr/>
        </p:nvSpPr>
        <p:spPr>
          <a:xfrm>
            <a:off x="8975065" y="264167"/>
            <a:ext cx="3027872" cy="1200329"/>
          </a:xfrm>
          <a:prstGeom prst="rect">
            <a:avLst/>
          </a:prstGeom>
        </p:spPr>
        <p:txBody>
          <a:bodyPr wrap="square">
            <a:spAutoFit/>
          </a:bodyPr>
          <a:lstStyle/>
          <a:p>
            <a:r>
              <a:rPr lang="en-GB" dirty="0">
                <a:latin typeface="Rockwell" panose="02060603020205020403" pitchFamily="18" charset="0"/>
                <a:ea typeface="Calibri" panose="020F0502020204030204" pitchFamily="34" charset="0"/>
              </a:rPr>
              <a:t>How do you think the author felt about Victorian children? What tells you this?</a:t>
            </a:r>
            <a:endParaRPr lang="en-GB" dirty="0">
              <a:latin typeface="Rockwell" panose="02060603020205020403" pitchFamily="18" charset="0"/>
            </a:endParaRPr>
          </a:p>
        </p:txBody>
      </p:sp>
      <p:pic>
        <p:nvPicPr>
          <p:cNvPr id="15" name="Picture 14">
            <a:extLst>
              <a:ext uri="{FF2B5EF4-FFF2-40B4-BE49-F238E27FC236}">
                <a16:creationId xmlns:a16="http://schemas.microsoft.com/office/drawing/2014/main" id="{C537A6E3-55D0-4606-B9D7-3CBC4D1297B7}"/>
              </a:ext>
            </a:extLst>
          </p:cNvPr>
          <p:cNvPicPr>
            <a:picLocks noChangeAspect="1"/>
          </p:cNvPicPr>
          <p:nvPr/>
        </p:nvPicPr>
        <p:blipFill>
          <a:blip r:embed="rId7">
            <a:lum bright="70000" contrast="-70000"/>
          </a:blip>
          <a:stretch>
            <a:fillRect/>
          </a:stretch>
        </p:blipFill>
        <p:spPr>
          <a:xfrm>
            <a:off x="246572" y="264167"/>
            <a:ext cx="1361226" cy="1266684"/>
          </a:xfrm>
          <a:prstGeom prst="rect">
            <a:avLst/>
          </a:prstGeom>
        </p:spPr>
      </p:pic>
      <p:pic>
        <p:nvPicPr>
          <p:cNvPr id="16" name="Picture 15">
            <a:extLst>
              <a:ext uri="{FF2B5EF4-FFF2-40B4-BE49-F238E27FC236}">
                <a16:creationId xmlns:a16="http://schemas.microsoft.com/office/drawing/2014/main" id="{5031965E-4F46-499B-80F6-038090B6FD8C}"/>
              </a:ext>
            </a:extLst>
          </p:cNvPr>
          <p:cNvPicPr>
            <a:picLocks noChangeAspect="1"/>
          </p:cNvPicPr>
          <p:nvPr/>
        </p:nvPicPr>
        <p:blipFill>
          <a:blip r:embed="rId8">
            <a:lum bright="70000" contrast="-70000"/>
          </a:blip>
          <a:stretch>
            <a:fillRect/>
          </a:stretch>
        </p:blipFill>
        <p:spPr>
          <a:xfrm>
            <a:off x="2969024" y="264167"/>
            <a:ext cx="1361226" cy="1266684"/>
          </a:xfrm>
          <a:prstGeom prst="rect">
            <a:avLst/>
          </a:prstGeom>
        </p:spPr>
      </p:pic>
      <p:pic>
        <p:nvPicPr>
          <p:cNvPr id="17" name="Picture 16">
            <a:extLst>
              <a:ext uri="{FF2B5EF4-FFF2-40B4-BE49-F238E27FC236}">
                <a16:creationId xmlns:a16="http://schemas.microsoft.com/office/drawing/2014/main" id="{A4D56637-4E6D-46F3-94D5-DFFFF8871386}"/>
              </a:ext>
            </a:extLst>
          </p:cNvPr>
          <p:cNvPicPr>
            <a:picLocks noChangeAspect="1"/>
          </p:cNvPicPr>
          <p:nvPr/>
        </p:nvPicPr>
        <p:blipFill>
          <a:blip r:embed="rId9">
            <a:lum bright="70000" contrast="-70000"/>
          </a:blip>
          <a:stretch>
            <a:fillRect/>
          </a:stretch>
        </p:blipFill>
        <p:spPr>
          <a:xfrm>
            <a:off x="4330249" y="264167"/>
            <a:ext cx="1361226" cy="1266684"/>
          </a:xfrm>
          <a:prstGeom prst="rect">
            <a:avLst/>
          </a:prstGeom>
        </p:spPr>
      </p:pic>
      <p:pic>
        <p:nvPicPr>
          <p:cNvPr id="18" name="Picture 17">
            <a:extLst>
              <a:ext uri="{FF2B5EF4-FFF2-40B4-BE49-F238E27FC236}">
                <a16:creationId xmlns:a16="http://schemas.microsoft.com/office/drawing/2014/main" id="{C68EE2ED-0AF9-4C89-A94A-80B96C0A4D4B}"/>
              </a:ext>
            </a:extLst>
          </p:cNvPr>
          <p:cNvPicPr>
            <a:picLocks noChangeAspect="1"/>
          </p:cNvPicPr>
          <p:nvPr/>
        </p:nvPicPr>
        <p:blipFill>
          <a:blip r:embed="rId10">
            <a:lum bright="70000" contrast="-70000"/>
          </a:blip>
          <a:stretch>
            <a:fillRect/>
          </a:stretch>
        </p:blipFill>
        <p:spPr>
          <a:xfrm>
            <a:off x="5691475" y="264606"/>
            <a:ext cx="1361226" cy="1266684"/>
          </a:xfrm>
          <a:prstGeom prst="rect">
            <a:avLst/>
          </a:prstGeom>
        </p:spPr>
      </p:pic>
      <p:pic>
        <p:nvPicPr>
          <p:cNvPr id="20" name="Picture 19">
            <a:extLst>
              <a:ext uri="{FF2B5EF4-FFF2-40B4-BE49-F238E27FC236}">
                <a16:creationId xmlns:a16="http://schemas.microsoft.com/office/drawing/2014/main" id="{84698D02-B99E-41A6-8577-31979DC9D838}"/>
              </a:ext>
            </a:extLst>
          </p:cNvPr>
          <p:cNvPicPr>
            <a:picLocks noChangeAspect="1"/>
          </p:cNvPicPr>
          <p:nvPr/>
        </p:nvPicPr>
        <p:blipFill>
          <a:blip r:embed="rId11">
            <a:lum bright="70000" contrast="-70000"/>
          </a:blip>
          <a:stretch>
            <a:fillRect/>
          </a:stretch>
        </p:blipFill>
        <p:spPr>
          <a:xfrm>
            <a:off x="7013347" y="264606"/>
            <a:ext cx="1361226" cy="1266684"/>
          </a:xfrm>
          <a:prstGeom prst="rect">
            <a:avLst/>
          </a:prstGeom>
        </p:spPr>
      </p:pic>
      <p:pic>
        <p:nvPicPr>
          <p:cNvPr id="12" name="Audio 11">
            <a:hlinkClick r:id="" action="ppaction://media"/>
            <a:extLst>
              <a:ext uri="{FF2B5EF4-FFF2-40B4-BE49-F238E27FC236}">
                <a16:creationId xmlns:a16="http://schemas.microsoft.com/office/drawing/2014/main" id="{1AEF127B-13A3-054C-730B-06818EF19BB8}"/>
              </a:ext>
            </a:extLst>
          </p:cNvPr>
          <p:cNvPicPr>
            <a:picLocks noChangeAspect="1"/>
          </p:cNvPicPr>
          <p:nvPr>
            <a:audioFile r:link="rId2"/>
            <p:extLst>
              <p:ext uri="{DAA4B4D4-6D71-4841-9C94-3DE7FCFB9230}">
                <p14:media xmlns:p14="http://schemas.microsoft.com/office/powerpoint/2010/main" r:embed="rId1"/>
              </p:ext>
            </p:extLst>
          </p:nvPr>
        </p:nvPicPr>
        <p:blipFill>
          <a:blip r:embed="rId12"/>
          <a:srcRect l="-203125" t="-203125" r="-203125" b="-203125"/>
          <a:stretch>
            <a:fillRect/>
          </a:stretch>
        </p:blipFill>
        <p:spPr>
          <a:xfrm>
            <a:off x="10052304" y="4718304"/>
            <a:ext cx="2057400" cy="2057400"/>
          </a:xfrm>
          <a:prstGeom prst="ellipse">
            <a:avLst/>
          </a:prstGeom>
        </p:spPr>
      </p:pic>
      <p:sp>
        <p:nvSpPr>
          <p:cNvPr id="3" name="TextBox 2">
            <a:extLst>
              <a:ext uri="{FF2B5EF4-FFF2-40B4-BE49-F238E27FC236}">
                <a16:creationId xmlns:a16="http://schemas.microsoft.com/office/drawing/2014/main" id="{DC347AF8-7A5E-DD80-4182-D1A0045D9AEC}"/>
              </a:ext>
            </a:extLst>
          </p:cNvPr>
          <p:cNvSpPr txBox="1"/>
          <p:nvPr/>
        </p:nvSpPr>
        <p:spPr>
          <a:xfrm>
            <a:off x="5789836" y="1937238"/>
            <a:ext cx="6100618" cy="3108543"/>
          </a:xfrm>
          <a:prstGeom prst="rect">
            <a:avLst/>
          </a:prstGeom>
          <a:noFill/>
        </p:spPr>
        <p:txBody>
          <a:bodyPr wrap="square">
            <a:spAutoFit/>
          </a:bodyPr>
          <a:lstStyle/>
          <a:p>
            <a:pPr algn="l">
              <a:buNone/>
            </a:pPr>
            <a:r>
              <a:rPr lang="en-GB" sz="2800" b="0" i="0" dirty="0">
                <a:effectLst/>
                <a:latin typeface="Sora"/>
              </a:rPr>
              <a:t>Inferring ideas, or guessing what the author means, is part of the joy of reading. Every time we read a book and get involved in the suspense of the plot, guessing what is going to happen next, we are using inference skills - and this is what makes reading books so fun.</a:t>
            </a:r>
          </a:p>
        </p:txBody>
      </p:sp>
    </p:spTree>
    <p:extLst>
      <p:ext uri="{BB962C8B-B14F-4D97-AF65-F5344CB8AC3E}">
        <p14:creationId xmlns:p14="http://schemas.microsoft.com/office/powerpoint/2010/main" val="129446551"/>
      </p:ext>
    </p:extLst>
  </p:cSld>
  <p:clrMapOvr>
    <a:masterClrMapping/>
  </p:clrMapOvr>
  <mc:AlternateContent xmlns:mc="http://schemas.openxmlformats.org/markup-compatibility/2006" xmlns:p14="http://schemas.microsoft.com/office/powerpoint/2010/main">
    <mc:Choice Requires="p14">
      <p:transition spd="slow" p14:dur="2000" advTm="2635"/>
    </mc:Choice>
    <mc:Fallback xmlns="">
      <p:transition spd="slow" advTm="26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91FE5AF-A10D-4086-8AC9-097F5A48711C}"/>
              </a:ext>
            </a:extLst>
          </p:cNvPr>
          <p:cNvPicPr>
            <a:picLocks noChangeAspect="1"/>
          </p:cNvPicPr>
          <p:nvPr/>
        </p:nvPicPr>
        <p:blipFill>
          <a:blip r:embed="rId4"/>
          <a:stretch>
            <a:fillRect/>
          </a:stretch>
        </p:blipFill>
        <p:spPr>
          <a:xfrm>
            <a:off x="2969024" y="264167"/>
            <a:ext cx="1361226" cy="1266684"/>
          </a:xfrm>
          <a:prstGeom prst="rect">
            <a:avLst/>
          </a:prstGeom>
        </p:spPr>
      </p:pic>
      <p:pic>
        <p:nvPicPr>
          <p:cNvPr id="8" name="Picture 7">
            <a:extLst>
              <a:ext uri="{FF2B5EF4-FFF2-40B4-BE49-F238E27FC236}">
                <a16:creationId xmlns:a16="http://schemas.microsoft.com/office/drawing/2014/main" id="{CF835A2A-E7A4-42CC-B4BE-024F9A7D6BF5}"/>
              </a:ext>
            </a:extLst>
          </p:cNvPr>
          <p:cNvPicPr>
            <a:picLocks noChangeAspect="1"/>
          </p:cNvPicPr>
          <p:nvPr/>
        </p:nvPicPr>
        <p:blipFill>
          <a:blip r:embed="rId5">
            <a:lum bright="70000" contrast="-70000"/>
          </a:blip>
          <a:stretch>
            <a:fillRect/>
          </a:stretch>
        </p:blipFill>
        <p:spPr>
          <a:xfrm>
            <a:off x="246572" y="264167"/>
            <a:ext cx="1361226" cy="1266684"/>
          </a:xfrm>
          <a:prstGeom prst="rect">
            <a:avLst/>
          </a:prstGeom>
        </p:spPr>
      </p:pic>
      <p:pic>
        <p:nvPicPr>
          <p:cNvPr id="9" name="Picture 8">
            <a:extLst>
              <a:ext uri="{FF2B5EF4-FFF2-40B4-BE49-F238E27FC236}">
                <a16:creationId xmlns:a16="http://schemas.microsoft.com/office/drawing/2014/main" id="{CC471781-B37E-4A8D-A177-EBC0A6232716}"/>
              </a:ext>
            </a:extLst>
          </p:cNvPr>
          <p:cNvPicPr>
            <a:picLocks noChangeAspect="1"/>
          </p:cNvPicPr>
          <p:nvPr/>
        </p:nvPicPr>
        <p:blipFill>
          <a:blip r:embed="rId6">
            <a:lum bright="70000" contrast="-70000"/>
          </a:blip>
          <a:stretch>
            <a:fillRect/>
          </a:stretch>
        </p:blipFill>
        <p:spPr>
          <a:xfrm>
            <a:off x="1607798" y="264167"/>
            <a:ext cx="1361226" cy="1266684"/>
          </a:xfrm>
          <a:prstGeom prst="rect">
            <a:avLst/>
          </a:prstGeom>
        </p:spPr>
      </p:pic>
      <p:pic>
        <p:nvPicPr>
          <p:cNvPr id="11" name="Picture 10">
            <a:extLst>
              <a:ext uri="{FF2B5EF4-FFF2-40B4-BE49-F238E27FC236}">
                <a16:creationId xmlns:a16="http://schemas.microsoft.com/office/drawing/2014/main" id="{AB0DB56F-97E6-44D1-9FF1-F1FB67872401}"/>
              </a:ext>
            </a:extLst>
          </p:cNvPr>
          <p:cNvPicPr>
            <a:picLocks noChangeAspect="1"/>
          </p:cNvPicPr>
          <p:nvPr/>
        </p:nvPicPr>
        <p:blipFill>
          <a:blip r:embed="rId7">
            <a:lum bright="70000" contrast="-70000"/>
          </a:blip>
          <a:stretch>
            <a:fillRect/>
          </a:stretch>
        </p:blipFill>
        <p:spPr>
          <a:xfrm>
            <a:off x="4330249" y="264167"/>
            <a:ext cx="1361226" cy="1266684"/>
          </a:xfrm>
          <a:prstGeom prst="rect">
            <a:avLst/>
          </a:prstGeom>
        </p:spPr>
      </p:pic>
      <p:pic>
        <p:nvPicPr>
          <p:cNvPr id="12" name="Picture 11">
            <a:extLst>
              <a:ext uri="{FF2B5EF4-FFF2-40B4-BE49-F238E27FC236}">
                <a16:creationId xmlns:a16="http://schemas.microsoft.com/office/drawing/2014/main" id="{84140B93-7C1C-43B7-A753-8855A9E61732}"/>
              </a:ext>
            </a:extLst>
          </p:cNvPr>
          <p:cNvPicPr>
            <a:picLocks noChangeAspect="1"/>
          </p:cNvPicPr>
          <p:nvPr/>
        </p:nvPicPr>
        <p:blipFill>
          <a:blip r:embed="rId8">
            <a:lum bright="70000" contrast="-70000"/>
          </a:blip>
          <a:stretch>
            <a:fillRect/>
          </a:stretch>
        </p:blipFill>
        <p:spPr>
          <a:xfrm>
            <a:off x="5691475" y="264606"/>
            <a:ext cx="1361226" cy="1266684"/>
          </a:xfrm>
          <a:prstGeom prst="rect">
            <a:avLst/>
          </a:prstGeom>
        </p:spPr>
      </p:pic>
      <p:pic>
        <p:nvPicPr>
          <p:cNvPr id="13" name="Picture 12">
            <a:extLst>
              <a:ext uri="{FF2B5EF4-FFF2-40B4-BE49-F238E27FC236}">
                <a16:creationId xmlns:a16="http://schemas.microsoft.com/office/drawing/2014/main" id="{71FD017B-925D-405B-B86A-9D2A450BA7F5}"/>
              </a:ext>
            </a:extLst>
          </p:cNvPr>
          <p:cNvPicPr>
            <a:picLocks noChangeAspect="1"/>
          </p:cNvPicPr>
          <p:nvPr/>
        </p:nvPicPr>
        <p:blipFill>
          <a:blip r:embed="rId9">
            <a:lum bright="70000" contrast="-70000"/>
          </a:blip>
          <a:stretch>
            <a:fillRect/>
          </a:stretch>
        </p:blipFill>
        <p:spPr>
          <a:xfrm>
            <a:off x="7013347" y="264606"/>
            <a:ext cx="1361226" cy="1266684"/>
          </a:xfrm>
          <a:prstGeom prst="rect">
            <a:avLst/>
          </a:prstGeom>
        </p:spPr>
      </p:pic>
      <p:pic>
        <p:nvPicPr>
          <p:cNvPr id="18" name="Audio 17">
            <a:hlinkClick r:id="" action="ppaction://media"/>
            <a:extLst>
              <a:ext uri="{FF2B5EF4-FFF2-40B4-BE49-F238E27FC236}">
                <a16:creationId xmlns:a16="http://schemas.microsoft.com/office/drawing/2014/main" id="{9B6C7502-F46A-551B-3614-FA9DABB8D179}"/>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203125" t="-203125" r="-203125" b="-203125"/>
          <a:stretch>
            <a:fillRect/>
          </a:stretch>
        </p:blipFill>
        <p:spPr>
          <a:xfrm>
            <a:off x="10052304" y="4718304"/>
            <a:ext cx="2057400" cy="2057400"/>
          </a:xfrm>
          <a:prstGeom prst="ellipse">
            <a:avLst/>
          </a:prstGeom>
        </p:spPr>
      </p:pic>
      <p:pic>
        <p:nvPicPr>
          <p:cNvPr id="3" name="Picture 6">
            <a:extLst>
              <a:ext uri="{FF2B5EF4-FFF2-40B4-BE49-F238E27FC236}">
                <a16:creationId xmlns:a16="http://schemas.microsoft.com/office/drawing/2014/main" id="{511B0857-4963-9FB5-D3A5-145B87D8FF44}"/>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a:xfrm>
            <a:off x="593725" y="1897730"/>
            <a:ext cx="2375299" cy="3519739"/>
          </a:xfrm>
          <a:prstGeom prst="rect">
            <a:avLst/>
          </a:prstGeom>
        </p:spPr>
      </p:pic>
      <p:sp>
        <p:nvSpPr>
          <p:cNvPr id="10" name="TextBox 9">
            <a:extLst>
              <a:ext uri="{FF2B5EF4-FFF2-40B4-BE49-F238E27FC236}">
                <a16:creationId xmlns:a16="http://schemas.microsoft.com/office/drawing/2014/main" id="{CA489C77-6DD0-BE24-F888-66B00243D9BB}"/>
              </a:ext>
            </a:extLst>
          </p:cNvPr>
          <p:cNvSpPr txBox="1"/>
          <p:nvPr/>
        </p:nvSpPr>
        <p:spPr>
          <a:xfrm>
            <a:off x="3733800" y="1764773"/>
            <a:ext cx="6100618" cy="3785652"/>
          </a:xfrm>
          <a:prstGeom prst="rect">
            <a:avLst/>
          </a:prstGeom>
          <a:noFill/>
        </p:spPr>
        <p:txBody>
          <a:bodyPr wrap="square">
            <a:spAutoFit/>
          </a:bodyPr>
          <a:lstStyle/>
          <a:p>
            <a:pPr marL="0" indent="0" algn="ctr" fontAlgn="auto">
              <a:spcAft>
                <a:spcPts val="0"/>
              </a:spcAft>
              <a:buFont typeface="Arial" panose="020B0604020202020204" pitchFamily="34" charset="0"/>
              <a:buNone/>
              <a:defRPr/>
            </a:pPr>
            <a:r>
              <a:rPr lang="en-GB" sz="3000" dirty="0"/>
              <a:t>Write a </a:t>
            </a:r>
            <a:r>
              <a:rPr lang="en-GB" sz="3000" b="1" u="sng" dirty="0"/>
              <a:t>prediction</a:t>
            </a:r>
            <a:r>
              <a:rPr lang="en-GB" sz="3000" dirty="0"/>
              <a:t> about the book using the front cover as evidence.</a:t>
            </a:r>
          </a:p>
          <a:p>
            <a:pPr fontAlgn="auto">
              <a:spcAft>
                <a:spcPts val="0"/>
              </a:spcAft>
              <a:defRPr/>
            </a:pPr>
            <a:r>
              <a:rPr lang="en-GB" sz="3000" u="sng" dirty="0"/>
              <a:t>Sentence 1</a:t>
            </a:r>
            <a:r>
              <a:rPr lang="en-GB" sz="3000" dirty="0"/>
              <a:t> – What do you think the book will be like.?</a:t>
            </a:r>
          </a:p>
          <a:p>
            <a:pPr fontAlgn="auto">
              <a:spcAft>
                <a:spcPts val="0"/>
              </a:spcAft>
              <a:defRPr/>
            </a:pPr>
            <a:r>
              <a:rPr lang="en-GB" sz="3000" dirty="0"/>
              <a:t> </a:t>
            </a:r>
            <a:r>
              <a:rPr lang="en-GB" sz="3000" u="sng" dirty="0"/>
              <a:t>Sentence 2 </a:t>
            </a:r>
            <a:r>
              <a:rPr lang="en-GB" sz="3000" dirty="0"/>
              <a:t>– What evidence from the front cover of the book have you used?</a:t>
            </a:r>
          </a:p>
        </p:txBody>
      </p:sp>
    </p:spTree>
    <p:extLst>
      <p:ext uri="{BB962C8B-B14F-4D97-AF65-F5344CB8AC3E}">
        <p14:creationId xmlns:p14="http://schemas.microsoft.com/office/powerpoint/2010/main" val="260396468"/>
      </p:ext>
    </p:extLst>
  </p:cSld>
  <p:clrMapOvr>
    <a:masterClrMapping/>
  </p:clrMapOvr>
  <mc:AlternateContent xmlns:mc="http://schemas.openxmlformats.org/markup-compatibility/2006" xmlns:p14="http://schemas.microsoft.com/office/powerpoint/2010/main">
    <mc:Choice Requires="p14">
      <p:transition spd="slow" p14:dur="2000" advTm="2036"/>
    </mc:Choice>
    <mc:Fallback xmlns="">
      <p:transition spd="slow" advTm="20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0C5AA38-FD13-4F1C-AEB9-A49CED22F7E8}"/>
              </a:ext>
            </a:extLst>
          </p:cNvPr>
          <p:cNvPicPr>
            <a:picLocks noChangeAspect="1"/>
          </p:cNvPicPr>
          <p:nvPr/>
        </p:nvPicPr>
        <p:blipFill>
          <a:blip r:embed="rId4"/>
          <a:stretch>
            <a:fillRect/>
          </a:stretch>
        </p:blipFill>
        <p:spPr>
          <a:xfrm>
            <a:off x="4330249" y="264167"/>
            <a:ext cx="1361226" cy="1266684"/>
          </a:xfrm>
          <a:prstGeom prst="rect">
            <a:avLst/>
          </a:prstGeom>
        </p:spPr>
      </p:pic>
      <p:pic>
        <p:nvPicPr>
          <p:cNvPr id="5" name="Picture 4">
            <a:extLst>
              <a:ext uri="{FF2B5EF4-FFF2-40B4-BE49-F238E27FC236}">
                <a16:creationId xmlns:a16="http://schemas.microsoft.com/office/drawing/2014/main" id="{3AC5B860-5DA9-4EE2-BDB7-15920C00C3C7}"/>
              </a:ext>
            </a:extLst>
          </p:cNvPr>
          <p:cNvPicPr>
            <a:picLocks noChangeAspect="1"/>
          </p:cNvPicPr>
          <p:nvPr/>
        </p:nvPicPr>
        <p:blipFill>
          <a:blip r:embed="rId5"/>
          <a:stretch>
            <a:fillRect/>
          </a:stretch>
        </p:blipFill>
        <p:spPr>
          <a:xfrm>
            <a:off x="349049" y="1764968"/>
            <a:ext cx="7819048" cy="2361905"/>
          </a:xfrm>
          <a:prstGeom prst="rect">
            <a:avLst/>
          </a:prstGeom>
        </p:spPr>
      </p:pic>
      <p:pic>
        <p:nvPicPr>
          <p:cNvPr id="6" name="Picture 5">
            <a:extLst>
              <a:ext uri="{FF2B5EF4-FFF2-40B4-BE49-F238E27FC236}">
                <a16:creationId xmlns:a16="http://schemas.microsoft.com/office/drawing/2014/main" id="{9A101C8D-AC97-4962-A162-C50FE8C027C1}"/>
              </a:ext>
            </a:extLst>
          </p:cNvPr>
          <p:cNvPicPr>
            <a:picLocks noChangeAspect="1"/>
          </p:cNvPicPr>
          <p:nvPr/>
        </p:nvPicPr>
        <p:blipFill>
          <a:blip r:embed="rId6">
            <a:lum bright="70000" contrast="-70000"/>
          </a:blip>
          <a:stretch>
            <a:fillRect/>
          </a:stretch>
        </p:blipFill>
        <p:spPr>
          <a:xfrm>
            <a:off x="246572" y="264167"/>
            <a:ext cx="1361226" cy="1266684"/>
          </a:xfrm>
          <a:prstGeom prst="rect">
            <a:avLst/>
          </a:prstGeom>
        </p:spPr>
      </p:pic>
      <p:pic>
        <p:nvPicPr>
          <p:cNvPr id="7" name="Picture 6">
            <a:extLst>
              <a:ext uri="{FF2B5EF4-FFF2-40B4-BE49-F238E27FC236}">
                <a16:creationId xmlns:a16="http://schemas.microsoft.com/office/drawing/2014/main" id="{B8DF5F1C-8C58-4A02-B976-26CF5EEEED04}"/>
              </a:ext>
            </a:extLst>
          </p:cNvPr>
          <p:cNvPicPr>
            <a:picLocks noChangeAspect="1"/>
          </p:cNvPicPr>
          <p:nvPr/>
        </p:nvPicPr>
        <p:blipFill>
          <a:blip r:embed="rId7">
            <a:lum bright="70000" contrast="-70000"/>
          </a:blip>
          <a:stretch>
            <a:fillRect/>
          </a:stretch>
        </p:blipFill>
        <p:spPr>
          <a:xfrm>
            <a:off x="1607798" y="264167"/>
            <a:ext cx="1361226" cy="1266684"/>
          </a:xfrm>
          <a:prstGeom prst="rect">
            <a:avLst/>
          </a:prstGeom>
        </p:spPr>
      </p:pic>
      <p:pic>
        <p:nvPicPr>
          <p:cNvPr id="8" name="Picture 7">
            <a:extLst>
              <a:ext uri="{FF2B5EF4-FFF2-40B4-BE49-F238E27FC236}">
                <a16:creationId xmlns:a16="http://schemas.microsoft.com/office/drawing/2014/main" id="{E6AC938F-6A6D-494B-945E-CD2C19F7195D}"/>
              </a:ext>
            </a:extLst>
          </p:cNvPr>
          <p:cNvPicPr>
            <a:picLocks noChangeAspect="1"/>
          </p:cNvPicPr>
          <p:nvPr/>
        </p:nvPicPr>
        <p:blipFill>
          <a:blip r:embed="rId8">
            <a:lum bright="70000" contrast="-70000"/>
          </a:blip>
          <a:stretch>
            <a:fillRect/>
          </a:stretch>
        </p:blipFill>
        <p:spPr>
          <a:xfrm>
            <a:off x="2969024" y="264167"/>
            <a:ext cx="1361226" cy="1266684"/>
          </a:xfrm>
          <a:prstGeom prst="rect">
            <a:avLst/>
          </a:prstGeom>
        </p:spPr>
      </p:pic>
      <p:pic>
        <p:nvPicPr>
          <p:cNvPr id="10" name="Picture 9">
            <a:extLst>
              <a:ext uri="{FF2B5EF4-FFF2-40B4-BE49-F238E27FC236}">
                <a16:creationId xmlns:a16="http://schemas.microsoft.com/office/drawing/2014/main" id="{4BB128C7-C143-4563-BE52-E4D478C28D29}"/>
              </a:ext>
            </a:extLst>
          </p:cNvPr>
          <p:cNvPicPr>
            <a:picLocks noChangeAspect="1"/>
          </p:cNvPicPr>
          <p:nvPr/>
        </p:nvPicPr>
        <p:blipFill>
          <a:blip r:embed="rId9">
            <a:lum bright="70000" contrast="-70000"/>
          </a:blip>
          <a:stretch>
            <a:fillRect/>
          </a:stretch>
        </p:blipFill>
        <p:spPr>
          <a:xfrm>
            <a:off x="5691475" y="264606"/>
            <a:ext cx="1361226" cy="1266684"/>
          </a:xfrm>
          <a:prstGeom prst="rect">
            <a:avLst/>
          </a:prstGeom>
        </p:spPr>
      </p:pic>
      <p:pic>
        <p:nvPicPr>
          <p:cNvPr id="11" name="Picture 10">
            <a:extLst>
              <a:ext uri="{FF2B5EF4-FFF2-40B4-BE49-F238E27FC236}">
                <a16:creationId xmlns:a16="http://schemas.microsoft.com/office/drawing/2014/main" id="{C01E7974-E0C5-427F-A636-6F70E323A156}"/>
              </a:ext>
            </a:extLst>
          </p:cNvPr>
          <p:cNvPicPr>
            <a:picLocks noChangeAspect="1"/>
          </p:cNvPicPr>
          <p:nvPr/>
        </p:nvPicPr>
        <p:blipFill>
          <a:blip r:embed="rId10">
            <a:lum bright="70000" contrast="-70000"/>
          </a:blip>
          <a:stretch>
            <a:fillRect/>
          </a:stretch>
        </p:blipFill>
        <p:spPr>
          <a:xfrm>
            <a:off x="7013347" y="264606"/>
            <a:ext cx="1361226" cy="1266684"/>
          </a:xfrm>
          <a:prstGeom prst="rect">
            <a:avLst/>
          </a:prstGeom>
        </p:spPr>
      </p:pic>
      <p:sp>
        <p:nvSpPr>
          <p:cNvPr id="12" name="TextBox 11">
            <a:extLst>
              <a:ext uri="{FF2B5EF4-FFF2-40B4-BE49-F238E27FC236}">
                <a16:creationId xmlns:a16="http://schemas.microsoft.com/office/drawing/2014/main" id="{B4FEF756-070B-4C0C-9A07-BF5DB09ECBC6}"/>
              </a:ext>
            </a:extLst>
          </p:cNvPr>
          <p:cNvSpPr txBox="1"/>
          <p:nvPr/>
        </p:nvSpPr>
        <p:spPr>
          <a:xfrm>
            <a:off x="774418" y="4360551"/>
            <a:ext cx="9834113" cy="523220"/>
          </a:xfrm>
          <a:prstGeom prst="rect">
            <a:avLst/>
          </a:prstGeom>
          <a:noFill/>
        </p:spPr>
        <p:txBody>
          <a:bodyPr wrap="square" rtlCol="0">
            <a:spAutoFit/>
          </a:bodyPr>
          <a:lstStyle/>
          <a:p>
            <a:r>
              <a:rPr lang="en-GB" sz="2800" dirty="0"/>
              <a:t>How does writer build suspense in this paragraph?</a:t>
            </a:r>
          </a:p>
        </p:txBody>
      </p:sp>
      <p:sp>
        <p:nvSpPr>
          <p:cNvPr id="15" name="TextBox 14">
            <a:extLst>
              <a:ext uri="{FF2B5EF4-FFF2-40B4-BE49-F238E27FC236}">
                <a16:creationId xmlns:a16="http://schemas.microsoft.com/office/drawing/2014/main" id="{8209D4B2-89FC-421A-BCF9-30764791C8F3}"/>
              </a:ext>
            </a:extLst>
          </p:cNvPr>
          <p:cNvSpPr txBox="1"/>
          <p:nvPr/>
        </p:nvSpPr>
        <p:spPr>
          <a:xfrm>
            <a:off x="4487273" y="5384218"/>
            <a:ext cx="7063497" cy="523220"/>
          </a:xfrm>
          <a:prstGeom prst="rect">
            <a:avLst/>
          </a:prstGeom>
          <a:noFill/>
        </p:spPr>
        <p:txBody>
          <a:bodyPr wrap="square" rtlCol="0">
            <a:spAutoFit/>
          </a:bodyPr>
          <a:lstStyle/>
          <a:p>
            <a:r>
              <a:rPr lang="en-GB" sz="2800" dirty="0"/>
              <a:t>Which was the most exciting part? Why?</a:t>
            </a:r>
          </a:p>
        </p:txBody>
      </p:sp>
      <p:pic>
        <p:nvPicPr>
          <p:cNvPr id="18" name="Audio 17">
            <a:hlinkClick r:id="" action="ppaction://media"/>
            <a:extLst>
              <a:ext uri="{FF2B5EF4-FFF2-40B4-BE49-F238E27FC236}">
                <a16:creationId xmlns:a16="http://schemas.microsoft.com/office/drawing/2014/main" id="{1EF34218-69D7-61DE-0FAD-4377E9D84C8B}"/>
              </a:ext>
            </a:extLst>
          </p:cNvPr>
          <p:cNvPicPr>
            <a:picLocks noChangeAspect="1"/>
          </p:cNvPicPr>
          <p:nvPr>
            <a:audioFile r:link="rId2"/>
            <p:extLst>
              <p:ext uri="{DAA4B4D4-6D71-4841-9C94-3DE7FCFB9230}">
                <p14:media xmlns:p14="http://schemas.microsoft.com/office/powerpoint/2010/main" r:embed="rId1"/>
              </p:ext>
            </p:extLst>
          </p:nvPr>
        </p:nvPicPr>
        <p:blipFill>
          <a:blip r:embed="rId11"/>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169610922"/>
      </p:ext>
    </p:extLst>
  </p:cSld>
  <p:clrMapOvr>
    <a:masterClrMapping/>
  </p:clrMapOvr>
  <mc:AlternateContent xmlns:mc="http://schemas.openxmlformats.org/markup-compatibility/2006" xmlns:p14="http://schemas.microsoft.com/office/powerpoint/2010/main">
    <mc:Choice Requires="p14">
      <p:transition spd="slow" p14:dur="2000" advTm="2406"/>
    </mc:Choice>
    <mc:Fallback xmlns="">
      <p:transition spd="slow" advTm="24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0012C66-7956-4B65-A68B-C4E1194E2033}"/>
              </a:ext>
            </a:extLst>
          </p:cNvPr>
          <p:cNvPicPr>
            <a:picLocks noChangeAspect="1"/>
          </p:cNvPicPr>
          <p:nvPr/>
        </p:nvPicPr>
        <p:blipFill>
          <a:blip r:embed="rId4"/>
          <a:stretch>
            <a:fillRect/>
          </a:stretch>
        </p:blipFill>
        <p:spPr>
          <a:xfrm>
            <a:off x="5691475" y="264606"/>
            <a:ext cx="1361226" cy="1266684"/>
          </a:xfrm>
          <a:prstGeom prst="rect">
            <a:avLst/>
          </a:prstGeom>
        </p:spPr>
      </p:pic>
      <p:pic>
        <p:nvPicPr>
          <p:cNvPr id="5" name="Picture 4">
            <a:extLst>
              <a:ext uri="{FF2B5EF4-FFF2-40B4-BE49-F238E27FC236}">
                <a16:creationId xmlns:a16="http://schemas.microsoft.com/office/drawing/2014/main" id="{433940BE-B062-4066-965C-74BAE75A61F0}"/>
              </a:ext>
            </a:extLst>
          </p:cNvPr>
          <p:cNvPicPr>
            <a:picLocks noChangeAspect="1"/>
          </p:cNvPicPr>
          <p:nvPr/>
        </p:nvPicPr>
        <p:blipFill rotWithShape="1">
          <a:blip r:embed="rId5"/>
          <a:srcRect t="15687"/>
          <a:stretch/>
        </p:blipFill>
        <p:spPr>
          <a:xfrm>
            <a:off x="261667" y="3445705"/>
            <a:ext cx="6933333" cy="3147689"/>
          </a:xfrm>
          <a:prstGeom prst="rect">
            <a:avLst/>
          </a:prstGeom>
        </p:spPr>
      </p:pic>
      <p:pic>
        <p:nvPicPr>
          <p:cNvPr id="6" name="Picture 5">
            <a:extLst>
              <a:ext uri="{FF2B5EF4-FFF2-40B4-BE49-F238E27FC236}">
                <a16:creationId xmlns:a16="http://schemas.microsoft.com/office/drawing/2014/main" id="{66A357E5-0777-48A3-BE01-796ABDD4B405}"/>
              </a:ext>
            </a:extLst>
          </p:cNvPr>
          <p:cNvPicPr>
            <a:picLocks noChangeAspect="1"/>
          </p:cNvPicPr>
          <p:nvPr/>
        </p:nvPicPr>
        <p:blipFill>
          <a:blip r:embed="rId6"/>
          <a:stretch>
            <a:fillRect/>
          </a:stretch>
        </p:blipFill>
        <p:spPr>
          <a:xfrm>
            <a:off x="204356" y="1693268"/>
            <a:ext cx="6038095" cy="1495238"/>
          </a:xfrm>
          <a:prstGeom prst="rect">
            <a:avLst/>
          </a:prstGeom>
        </p:spPr>
      </p:pic>
      <p:sp>
        <p:nvSpPr>
          <p:cNvPr id="7" name="TextBox 6">
            <a:extLst>
              <a:ext uri="{FF2B5EF4-FFF2-40B4-BE49-F238E27FC236}">
                <a16:creationId xmlns:a16="http://schemas.microsoft.com/office/drawing/2014/main" id="{78AF698F-558E-4534-9434-F044CEFA0AFD}"/>
              </a:ext>
            </a:extLst>
          </p:cNvPr>
          <p:cNvSpPr txBox="1"/>
          <p:nvPr/>
        </p:nvSpPr>
        <p:spPr>
          <a:xfrm>
            <a:off x="7217236" y="1738128"/>
            <a:ext cx="4770408" cy="2031325"/>
          </a:xfrm>
          <a:prstGeom prst="rect">
            <a:avLst/>
          </a:prstGeom>
          <a:noFill/>
        </p:spPr>
        <p:txBody>
          <a:bodyPr wrap="square" rtlCol="0">
            <a:spAutoFit/>
          </a:bodyPr>
          <a:lstStyle/>
          <a:p>
            <a:r>
              <a:rPr lang="en-GB" dirty="0">
                <a:solidFill>
                  <a:schemeClr val="accent1">
                    <a:lumMod val="75000"/>
                  </a:schemeClr>
                </a:solidFill>
              </a:rPr>
              <a:t>Skimming</a:t>
            </a:r>
            <a:r>
              <a:rPr lang="en-GB" dirty="0"/>
              <a:t> – reading quickly through an extract to take in the whole thing</a:t>
            </a:r>
          </a:p>
          <a:p>
            <a:r>
              <a:rPr lang="en-GB" dirty="0"/>
              <a:t>e.g. </a:t>
            </a:r>
            <a:r>
              <a:rPr lang="en-GB" b="1" dirty="0"/>
              <a:t>On p33, who talks the most times?</a:t>
            </a:r>
          </a:p>
          <a:p>
            <a:endParaRPr lang="en-GB" dirty="0"/>
          </a:p>
          <a:p>
            <a:r>
              <a:rPr lang="en-GB" dirty="0">
                <a:solidFill>
                  <a:schemeClr val="accent1">
                    <a:lumMod val="75000"/>
                  </a:schemeClr>
                </a:solidFill>
              </a:rPr>
              <a:t>Scanning</a:t>
            </a:r>
            <a:r>
              <a:rPr lang="en-GB" dirty="0"/>
              <a:t> – skipping through an extract to look for a particular word/phrase</a:t>
            </a:r>
          </a:p>
          <a:p>
            <a:r>
              <a:rPr lang="en-GB" dirty="0"/>
              <a:t>e.g. Find the date Queen Victoria was born.</a:t>
            </a:r>
          </a:p>
        </p:txBody>
      </p:sp>
      <p:pic>
        <p:nvPicPr>
          <p:cNvPr id="8" name="Picture 7">
            <a:extLst>
              <a:ext uri="{FF2B5EF4-FFF2-40B4-BE49-F238E27FC236}">
                <a16:creationId xmlns:a16="http://schemas.microsoft.com/office/drawing/2014/main" id="{D847F84B-2E14-452F-A300-1A39F65116F4}"/>
              </a:ext>
            </a:extLst>
          </p:cNvPr>
          <p:cNvPicPr/>
          <p:nvPr/>
        </p:nvPicPr>
        <p:blipFill>
          <a:blip r:embed="rId7">
            <a:extLst>
              <a:ext uri="{28A0092B-C50C-407E-A947-70E740481C1C}">
                <a14:useLocalDpi xmlns:a14="http://schemas.microsoft.com/office/drawing/2010/main" val="0"/>
              </a:ext>
            </a:extLst>
          </a:blip>
          <a:stretch>
            <a:fillRect/>
          </a:stretch>
        </p:blipFill>
        <p:spPr>
          <a:xfrm>
            <a:off x="7607671" y="3976292"/>
            <a:ext cx="4322662" cy="1958681"/>
          </a:xfrm>
          <a:prstGeom prst="rect">
            <a:avLst/>
          </a:prstGeom>
        </p:spPr>
      </p:pic>
      <p:pic>
        <p:nvPicPr>
          <p:cNvPr id="9" name="Picture 8">
            <a:extLst>
              <a:ext uri="{FF2B5EF4-FFF2-40B4-BE49-F238E27FC236}">
                <a16:creationId xmlns:a16="http://schemas.microsoft.com/office/drawing/2014/main" id="{208EDFD6-F7F8-44EC-842D-6E89161B26CC}"/>
              </a:ext>
            </a:extLst>
          </p:cNvPr>
          <p:cNvPicPr>
            <a:picLocks noChangeAspect="1"/>
          </p:cNvPicPr>
          <p:nvPr/>
        </p:nvPicPr>
        <p:blipFill>
          <a:blip r:embed="rId8">
            <a:lum bright="70000" contrast="-70000"/>
          </a:blip>
          <a:stretch>
            <a:fillRect/>
          </a:stretch>
        </p:blipFill>
        <p:spPr>
          <a:xfrm>
            <a:off x="246572" y="264167"/>
            <a:ext cx="1361226" cy="1266684"/>
          </a:xfrm>
          <a:prstGeom prst="rect">
            <a:avLst/>
          </a:prstGeom>
        </p:spPr>
      </p:pic>
      <p:pic>
        <p:nvPicPr>
          <p:cNvPr id="10" name="Picture 9">
            <a:extLst>
              <a:ext uri="{FF2B5EF4-FFF2-40B4-BE49-F238E27FC236}">
                <a16:creationId xmlns:a16="http://schemas.microsoft.com/office/drawing/2014/main" id="{FBFFBFBA-681F-4C47-A191-4CCECB6EAD9C}"/>
              </a:ext>
            </a:extLst>
          </p:cNvPr>
          <p:cNvPicPr>
            <a:picLocks noChangeAspect="1"/>
          </p:cNvPicPr>
          <p:nvPr/>
        </p:nvPicPr>
        <p:blipFill>
          <a:blip r:embed="rId9">
            <a:lum bright="70000" contrast="-70000"/>
          </a:blip>
          <a:stretch>
            <a:fillRect/>
          </a:stretch>
        </p:blipFill>
        <p:spPr>
          <a:xfrm>
            <a:off x="1607798" y="264167"/>
            <a:ext cx="1361226" cy="1266684"/>
          </a:xfrm>
          <a:prstGeom prst="rect">
            <a:avLst/>
          </a:prstGeom>
        </p:spPr>
      </p:pic>
      <p:pic>
        <p:nvPicPr>
          <p:cNvPr id="11" name="Picture 10">
            <a:extLst>
              <a:ext uri="{FF2B5EF4-FFF2-40B4-BE49-F238E27FC236}">
                <a16:creationId xmlns:a16="http://schemas.microsoft.com/office/drawing/2014/main" id="{71A12B0A-E68A-4627-B4D0-87AC86FAD513}"/>
              </a:ext>
            </a:extLst>
          </p:cNvPr>
          <p:cNvPicPr>
            <a:picLocks noChangeAspect="1"/>
          </p:cNvPicPr>
          <p:nvPr/>
        </p:nvPicPr>
        <p:blipFill>
          <a:blip r:embed="rId10">
            <a:lum bright="70000" contrast="-70000"/>
          </a:blip>
          <a:stretch>
            <a:fillRect/>
          </a:stretch>
        </p:blipFill>
        <p:spPr>
          <a:xfrm>
            <a:off x="4330249" y="264167"/>
            <a:ext cx="1361226" cy="1266684"/>
          </a:xfrm>
          <a:prstGeom prst="rect">
            <a:avLst/>
          </a:prstGeom>
        </p:spPr>
      </p:pic>
      <p:pic>
        <p:nvPicPr>
          <p:cNvPr id="12" name="Picture 11">
            <a:extLst>
              <a:ext uri="{FF2B5EF4-FFF2-40B4-BE49-F238E27FC236}">
                <a16:creationId xmlns:a16="http://schemas.microsoft.com/office/drawing/2014/main" id="{DF82F1B6-349D-4F0D-A5B8-DDEB558B323E}"/>
              </a:ext>
            </a:extLst>
          </p:cNvPr>
          <p:cNvPicPr>
            <a:picLocks noChangeAspect="1"/>
          </p:cNvPicPr>
          <p:nvPr/>
        </p:nvPicPr>
        <p:blipFill>
          <a:blip r:embed="rId11">
            <a:lum bright="70000" contrast="-70000"/>
          </a:blip>
          <a:stretch>
            <a:fillRect/>
          </a:stretch>
        </p:blipFill>
        <p:spPr>
          <a:xfrm>
            <a:off x="7013347" y="264606"/>
            <a:ext cx="1361226" cy="1266684"/>
          </a:xfrm>
          <a:prstGeom prst="rect">
            <a:avLst/>
          </a:prstGeom>
        </p:spPr>
      </p:pic>
      <p:pic>
        <p:nvPicPr>
          <p:cNvPr id="13" name="Picture 12">
            <a:extLst>
              <a:ext uri="{FF2B5EF4-FFF2-40B4-BE49-F238E27FC236}">
                <a16:creationId xmlns:a16="http://schemas.microsoft.com/office/drawing/2014/main" id="{2524D04C-3AA5-4F04-8F82-AE66BA5B6D98}"/>
              </a:ext>
            </a:extLst>
          </p:cNvPr>
          <p:cNvPicPr>
            <a:picLocks noChangeAspect="1"/>
          </p:cNvPicPr>
          <p:nvPr/>
        </p:nvPicPr>
        <p:blipFill>
          <a:blip r:embed="rId12">
            <a:lum bright="70000" contrast="-70000"/>
          </a:blip>
          <a:stretch>
            <a:fillRect/>
          </a:stretch>
        </p:blipFill>
        <p:spPr>
          <a:xfrm>
            <a:off x="2969024" y="264167"/>
            <a:ext cx="1361226" cy="1266684"/>
          </a:xfrm>
          <a:prstGeom prst="rect">
            <a:avLst/>
          </a:prstGeom>
        </p:spPr>
      </p:pic>
      <p:pic>
        <p:nvPicPr>
          <p:cNvPr id="18" name="Audio 17">
            <a:hlinkClick r:id="" action="ppaction://media"/>
            <a:extLst>
              <a:ext uri="{FF2B5EF4-FFF2-40B4-BE49-F238E27FC236}">
                <a16:creationId xmlns:a16="http://schemas.microsoft.com/office/drawing/2014/main" id="{22DA20D8-2A56-C02D-C249-EB4AEE2DA7D3}"/>
              </a:ext>
            </a:extLst>
          </p:cNvPr>
          <p:cNvPicPr>
            <a:picLocks noChangeAspect="1"/>
          </p:cNvPicPr>
          <p:nvPr>
            <a:audioFile r:link="rId2"/>
            <p:extLst>
              <p:ext uri="{DAA4B4D4-6D71-4841-9C94-3DE7FCFB9230}">
                <p14:media xmlns:p14="http://schemas.microsoft.com/office/powerpoint/2010/main" r:embed="rId1"/>
              </p:ext>
            </p:extLst>
          </p:nvPr>
        </p:nvPicPr>
        <p:blipFill>
          <a:blip r:embed="rId13"/>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230315534"/>
      </p:ext>
    </p:extLst>
  </p:cSld>
  <p:clrMapOvr>
    <a:masterClrMapping/>
  </p:clrMapOvr>
  <mc:AlternateContent xmlns:mc="http://schemas.openxmlformats.org/markup-compatibility/2006" xmlns:p14="http://schemas.microsoft.com/office/powerpoint/2010/main">
    <mc:Choice Requires="p14">
      <p:transition spd="slow" p14:dur="2000" advTm="2375"/>
    </mc:Choice>
    <mc:Fallback xmlns="">
      <p:transition spd="slow" advTm="23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6CEB0A2-6FDB-48E9-9F24-01B751CCAAD1}"/>
              </a:ext>
            </a:extLst>
          </p:cNvPr>
          <p:cNvPicPr>
            <a:picLocks noChangeAspect="1"/>
          </p:cNvPicPr>
          <p:nvPr/>
        </p:nvPicPr>
        <p:blipFill>
          <a:blip r:embed="rId5"/>
          <a:stretch>
            <a:fillRect/>
          </a:stretch>
        </p:blipFill>
        <p:spPr>
          <a:xfrm>
            <a:off x="7013347" y="264606"/>
            <a:ext cx="1361226" cy="1266684"/>
          </a:xfrm>
          <a:prstGeom prst="rect">
            <a:avLst/>
          </a:prstGeom>
        </p:spPr>
      </p:pic>
      <p:pic>
        <p:nvPicPr>
          <p:cNvPr id="5" name="Picture 4">
            <a:extLst>
              <a:ext uri="{FF2B5EF4-FFF2-40B4-BE49-F238E27FC236}">
                <a16:creationId xmlns:a16="http://schemas.microsoft.com/office/drawing/2014/main" id="{2264879B-5764-41A5-B50C-0738BB5820B2}"/>
              </a:ext>
            </a:extLst>
          </p:cNvPr>
          <p:cNvPicPr>
            <a:picLocks noChangeAspect="1"/>
          </p:cNvPicPr>
          <p:nvPr/>
        </p:nvPicPr>
        <p:blipFill rotWithShape="1">
          <a:blip r:embed="rId6"/>
          <a:srcRect b="23319"/>
          <a:stretch/>
        </p:blipFill>
        <p:spPr>
          <a:xfrm>
            <a:off x="4777993" y="3648999"/>
            <a:ext cx="7193159" cy="2964088"/>
          </a:xfrm>
          <a:prstGeom prst="rect">
            <a:avLst/>
          </a:prstGeom>
        </p:spPr>
      </p:pic>
      <p:pic>
        <p:nvPicPr>
          <p:cNvPr id="6" name="Content Placeholder 8">
            <a:extLst>
              <a:ext uri="{FF2B5EF4-FFF2-40B4-BE49-F238E27FC236}">
                <a16:creationId xmlns:a16="http://schemas.microsoft.com/office/drawing/2014/main" id="{E3C6118E-3CC6-4B5A-AF8E-43F8077EF525}"/>
              </a:ext>
            </a:extLst>
          </p:cNvPr>
          <p:cNvPicPr>
            <a:picLocks noChangeAspect="1"/>
          </p:cNvPicPr>
          <p:nvPr/>
        </p:nvPicPr>
        <p:blipFill>
          <a:blip r:embed="rId7"/>
          <a:stretch>
            <a:fillRect/>
          </a:stretch>
        </p:blipFill>
        <p:spPr>
          <a:xfrm>
            <a:off x="136398" y="3875953"/>
            <a:ext cx="4275667" cy="2640242"/>
          </a:xfrm>
          <a:prstGeom prst="rect">
            <a:avLst/>
          </a:prstGeom>
        </p:spPr>
      </p:pic>
      <p:pic>
        <p:nvPicPr>
          <p:cNvPr id="8" name="Picture 7">
            <a:extLst>
              <a:ext uri="{FF2B5EF4-FFF2-40B4-BE49-F238E27FC236}">
                <a16:creationId xmlns:a16="http://schemas.microsoft.com/office/drawing/2014/main" id="{44E460D3-9F98-4E03-8549-20B6BD0289B9}"/>
              </a:ext>
            </a:extLst>
          </p:cNvPr>
          <p:cNvPicPr>
            <a:picLocks noChangeAspect="1"/>
          </p:cNvPicPr>
          <p:nvPr/>
        </p:nvPicPr>
        <p:blipFill>
          <a:blip r:embed="rId8"/>
          <a:stretch>
            <a:fillRect/>
          </a:stretch>
        </p:blipFill>
        <p:spPr>
          <a:xfrm>
            <a:off x="246572" y="1637592"/>
            <a:ext cx="6566327" cy="1677712"/>
          </a:xfrm>
          <a:prstGeom prst="rect">
            <a:avLst/>
          </a:prstGeom>
        </p:spPr>
      </p:pic>
      <p:pic>
        <p:nvPicPr>
          <p:cNvPr id="9" name="Picture 8">
            <a:extLst>
              <a:ext uri="{FF2B5EF4-FFF2-40B4-BE49-F238E27FC236}">
                <a16:creationId xmlns:a16="http://schemas.microsoft.com/office/drawing/2014/main" id="{ED010906-C494-4590-A759-03756976A11E}"/>
              </a:ext>
            </a:extLst>
          </p:cNvPr>
          <p:cNvPicPr>
            <a:picLocks noChangeAspect="1"/>
          </p:cNvPicPr>
          <p:nvPr/>
        </p:nvPicPr>
        <p:blipFill>
          <a:blip r:embed="rId9">
            <a:lum bright="70000" contrast="-70000"/>
          </a:blip>
          <a:stretch>
            <a:fillRect/>
          </a:stretch>
        </p:blipFill>
        <p:spPr>
          <a:xfrm>
            <a:off x="246572" y="264167"/>
            <a:ext cx="1361226" cy="1266684"/>
          </a:xfrm>
          <a:prstGeom prst="rect">
            <a:avLst/>
          </a:prstGeom>
        </p:spPr>
      </p:pic>
      <p:pic>
        <p:nvPicPr>
          <p:cNvPr id="10" name="Picture 9">
            <a:extLst>
              <a:ext uri="{FF2B5EF4-FFF2-40B4-BE49-F238E27FC236}">
                <a16:creationId xmlns:a16="http://schemas.microsoft.com/office/drawing/2014/main" id="{C8DDE1B1-C49D-4F55-AC0D-2B6D6833FB27}"/>
              </a:ext>
            </a:extLst>
          </p:cNvPr>
          <p:cNvPicPr>
            <a:picLocks noChangeAspect="1"/>
          </p:cNvPicPr>
          <p:nvPr/>
        </p:nvPicPr>
        <p:blipFill>
          <a:blip r:embed="rId10">
            <a:lum bright="70000" contrast="-70000"/>
          </a:blip>
          <a:stretch>
            <a:fillRect/>
          </a:stretch>
        </p:blipFill>
        <p:spPr>
          <a:xfrm>
            <a:off x="1607798" y="264167"/>
            <a:ext cx="1361226" cy="1266684"/>
          </a:xfrm>
          <a:prstGeom prst="rect">
            <a:avLst/>
          </a:prstGeom>
        </p:spPr>
      </p:pic>
      <p:pic>
        <p:nvPicPr>
          <p:cNvPr id="11" name="Picture 10">
            <a:extLst>
              <a:ext uri="{FF2B5EF4-FFF2-40B4-BE49-F238E27FC236}">
                <a16:creationId xmlns:a16="http://schemas.microsoft.com/office/drawing/2014/main" id="{C3823D0F-B546-4F63-8ED7-2E627BA5FB96}"/>
              </a:ext>
            </a:extLst>
          </p:cNvPr>
          <p:cNvPicPr>
            <a:picLocks noChangeAspect="1"/>
          </p:cNvPicPr>
          <p:nvPr/>
        </p:nvPicPr>
        <p:blipFill>
          <a:blip r:embed="rId11">
            <a:lum bright="70000" contrast="-70000"/>
          </a:blip>
          <a:stretch>
            <a:fillRect/>
          </a:stretch>
        </p:blipFill>
        <p:spPr>
          <a:xfrm>
            <a:off x="2969024" y="264167"/>
            <a:ext cx="1361226" cy="1266684"/>
          </a:xfrm>
          <a:prstGeom prst="rect">
            <a:avLst/>
          </a:prstGeom>
        </p:spPr>
      </p:pic>
      <p:pic>
        <p:nvPicPr>
          <p:cNvPr id="12" name="Picture 11">
            <a:extLst>
              <a:ext uri="{FF2B5EF4-FFF2-40B4-BE49-F238E27FC236}">
                <a16:creationId xmlns:a16="http://schemas.microsoft.com/office/drawing/2014/main" id="{E793BCF8-9FE2-4B0F-AD13-98EFCEA90768}"/>
              </a:ext>
            </a:extLst>
          </p:cNvPr>
          <p:cNvPicPr>
            <a:picLocks noChangeAspect="1"/>
          </p:cNvPicPr>
          <p:nvPr/>
        </p:nvPicPr>
        <p:blipFill>
          <a:blip r:embed="rId12">
            <a:lum bright="70000" contrast="-70000"/>
          </a:blip>
          <a:stretch>
            <a:fillRect/>
          </a:stretch>
        </p:blipFill>
        <p:spPr>
          <a:xfrm>
            <a:off x="4330249" y="264167"/>
            <a:ext cx="1361226" cy="1266684"/>
          </a:xfrm>
          <a:prstGeom prst="rect">
            <a:avLst/>
          </a:prstGeom>
        </p:spPr>
      </p:pic>
      <p:pic>
        <p:nvPicPr>
          <p:cNvPr id="13" name="Picture 12">
            <a:extLst>
              <a:ext uri="{FF2B5EF4-FFF2-40B4-BE49-F238E27FC236}">
                <a16:creationId xmlns:a16="http://schemas.microsoft.com/office/drawing/2014/main" id="{397414B7-60E4-4814-A24C-68D5EC8385A8}"/>
              </a:ext>
            </a:extLst>
          </p:cNvPr>
          <p:cNvPicPr>
            <a:picLocks noChangeAspect="1"/>
          </p:cNvPicPr>
          <p:nvPr/>
        </p:nvPicPr>
        <p:blipFill>
          <a:blip r:embed="rId13">
            <a:lum bright="70000" contrast="-70000"/>
          </a:blip>
          <a:stretch>
            <a:fillRect/>
          </a:stretch>
        </p:blipFill>
        <p:spPr>
          <a:xfrm>
            <a:off x="5691475" y="264606"/>
            <a:ext cx="1361226" cy="1266684"/>
          </a:xfrm>
          <a:prstGeom prst="rect">
            <a:avLst/>
          </a:prstGeom>
        </p:spPr>
      </p:pic>
      <p:pic>
        <p:nvPicPr>
          <p:cNvPr id="16" name="Audio 15">
            <a:hlinkClick r:id="" action="ppaction://media"/>
            <a:extLst>
              <a:ext uri="{FF2B5EF4-FFF2-40B4-BE49-F238E27FC236}">
                <a16:creationId xmlns:a16="http://schemas.microsoft.com/office/drawing/2014/main" id="{865B82B4-2938-9B78-0DAC-20E3496BF92A}"/>
              </a:ext>
            </a:extLst>
          </p:cNvPr>
          <p:cNvPicPr>
            <a:picLocks noChangeAspect="1"/>
          </p:cNvPicPr>
          <p:nvPr>
            <a:audioFile r:link="rId2"/>
            <p:extLst>
              <p:ext uri="{DAA4B4D4-6D71-4841-9C94-3DE7FCFB9230}">
                <p14:media xmlns:p14="http://schemas.microsoft.com/office/powerpoint/2010/main" r:embed="rId1"/>
              </p:ext>
            </p:extLst>
          </p:nvPr>
        </p:nvPicPr>
        <p:blipFill>
          <a:blip r:embed="rId1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374771386"/>
      </p:ext>
    </p:extLst>
  </p:cSld>
  <p:clrMapOvr>
    <a:masterClrMapping/>
  </p:clrMapOvr>
  <mc:AlternateContent xmlns:mc="http://schemas.openxmlformats.org/markup-compatibility/2006" xmlns:p14="http://schemas.microsoft.com/office/powerpoint/2010/main">
    <mc:Choice Requires="p14">
      <p:transition spd="slow" p14:dur="2000" advTm="2909"/>
    </mc:Choice>
    <mc:Fallback xmlns="">
      <p:transition spd="slow" advTm="29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D7E59735-F2BC-4E86-93E0-8C46BFBF7D28}"/>
              </a:ext>
            </a:extLst>
          </p:cNvPr>
          <p:cNvSpPr txBox="1"/>
          <p:nvPr/>
        </p:nvSpPr>
        <p:spPr>
          <a:xfrm>
            <a:off x="158151" y="235842"/>
            <a:ext cx="11627449" cy="830997"/>
          </a:xfrm>
          <a:prstGeom prst="rect">
            <a:avLst/>
          </a:prstGeom>
          <a:noFill/>
        </p:spPr>
        <p:txBody>
          <a:bodyPr wrap="square" rtlCol="0">
            <a:spAutoFit/>
          </a:bodyPr>
          <a:lstStyle/>
          <a:p>
            <a:r>
              <a:rPr lang="en-GB" sz="2400" dirty="0"/>
              <a:t>Reading is a </a:t>
            </a:r>
            <a:r>
              <a:rPr lang="en-GB" sz="2400" dirty="0">
                <a:solidFill>
                  <a:schemeClr val="accent1"/>
                </a:solidFill>
              </a:rPr>
              <a:t>skill</a:t>
            </a:r>
            <a:r>
              <a:rPr lang="en-GB" sz="2400" dirty="0"/>
              <a:t>. We can teach it in a classroom, but it must be </a:t>
            </a:r>
            <a:r>
              <a:rPr lang="en-GB" sz="2400" dirty="0">
                <a:solidFill>
                  <a:schemeClr val="accent1"/>
                </a:solidFill>
              </a:rPr>
              <a:t>practiced</a:t>
            </a:r>
            <a:r>
              <a:rPr lang="en-GB" sz="2400" dirty="0"/>
              <a:t> to become </a:t>
            </a:r>
            <a:r>
              <a:rPr lang="en-GB" sz="2400" dirty="0">
                <a:solidFill>
                  <a:schemeClr val="accent1"/>
                </a:solidFill>
              </a:rPr>
              <a:t>fluent</a:t>
            </a:r>
            <a:r>
              <a:rPr lang="en-GB" sz="2400" dirty="0"/>
              <a:t>.</a:t>
            </a:r>
          </a:p>
        </p:txBody>
      </p:sp>
      <p:pic>
        <p:nvPicPr>
          <p:cNvPr id="2" name="Picture 1">
            <a:extLst>
              <a:ext uri="{FF2B5EF4-FFF2-40B4-BE49-F238E27FC236}">
                <a16:creationId xmlns:a16="http://schemas.microsoft.com/office/drawing/2014/main" id="{B0D98F4B-49F5-4C6F-9961-B5768460ED2F}"/>
              </a:ext>
            </a:extLst>
          </p:cNvPr>
          <p:cNvPicPr>
            <a:picLocks noChangeAspect="1"/>
          </p:cNvPicPr>
          <p:nvPr/>
        </p:nvPicPr>
        <p:blipFill>
          <a:blip r:embed="rId5"/>
          <a:stretch>
            <a:fillRect/>
          </a:stretch>
        </p:blipFill>
        <p:spPr>
          <a:xfrm>
            <a:off x="158151" y="1214375"/>
            <a:ext cx="7016857" cy="4816656"/>
          </a:xfrm>
          <a:prstGeom prst="rect">
            <a:avLst/>
          </a:prstGeom>
        </p:spPr>
      </p:pic>
      <p:sp>
        <p:nvSpPr>
          <p:cNvPr id="3" name="TextBox 2">
            <a:extLst>
              <a:ext uri="{FF2B5EF4-FFF2-40B4-BE49-F238E27FC236}">
                <a16:creationId xmlns:a16="http://schemas.microsoft.com/office/drawing/2014/main" id="{997AB785-6B96-438E-90C0-9E8800DC5E98}"/>
              </a:ext>
            </a:extLst>
          </p:cNvPr>
          <p:cNvSpPr txBox="1"/>
          <p:nvPr/>
        </p:nvSpPr>
        <p:spPr>
          <a:xfrm>
            <a:off x="7175008" y="1604914"/>
            <a:ext cx="4960189" cy="2677656"/>
          </a:xfrm>
          <a:prstGeom prst="rect">
            <a:avLst/>
          </a:prstGeom>
          <a:noFill/>
        </p:spPr>
        <p:txBody>
          <a:bodyPr wrap="square" rtlCol="0">
            <a:spAutoFit/>
          </a:bodyPr>
          <a:lstStyle/>
          <a:p>
            <a:pPr algn="r"/>
            <a:r>
              <a:rPr lang="en-GB" sz="3000" dirty="0"/>
              <a:t>Children will not practice reading unless it is </a:t>
            </a:r>
            <a:r>
              <a:rPr lang="en-GB" sz="3000" dirty="0">
                <a:solidFill>
                  <a:schemeClr val="accent1"/>
                </a:solidFill>
              </a:rPr>
              <a:t>accessible</a:t>
            </a:r>
            <a:r>
              <a:rPr lang="en-GB" sz="3000" dirty="0"/>
              <a:t>,</a:t>
            </a:r>
            <a:r>
              <a:rPr lang="en-GB" sz="3000" dirty="0">
                <a:solidFill>
                  <a:schemeClr val="accent1"/>
                </a:solidFill>
              </a:rPr>
              <a:t> available</a:t>
            </a:r>
          </a:p>
          <a:p>
            <a:pPr algn="r"/>
            <a:r>
              <a:rPr lang="en-GB" sz="3000" dirty="0"/>
              <a:t>and </a:t>
            </a:r>
            <a:r>
              <a:rPr lang="en-GB" sz="3000" dirty="0">
                <a:solidFill>
                  <a:schemeClr val="accent1"/>
                </a:solidFill>
              </a:rPr>
              <a:t>enjoyable</a:t>
            </a:r>
            <a:r>
              <a:rPr lang="en-GB" sz="2400" dirty="0"/>
              <a:t>.</a:t>
            </a:r>
          </a:p>
          <a:p>
            <a:pPr algn="r"/>
            <a:endParaRPr lang="en-GB" sz="2400" dirty="0"/>
          </a:p>
          <a:p>
            <a:pPr algn="r"/>
            <a:endParaRPr lang="en-GB" sz="2400" dirty="0"/>
          </a:p>
        </p:txBody>
      </p:sp>
      <p:pic>
        <p:nvPicPr>
          <p:cNvPr id="8" name="Audio 7">
            <a:hlinkClick r:id="" action="ppaction://media"/>
            <a:extLst>
              <a:ext uri="{FF2B5EF4-FFF2-40B4-BE49-F238E27FC236}">
                <a16:creationId xmlns:a16="http://schemas.microsoft.com/office/drawing/2014/main" id="{D13326FA-4F82-0E55-AC21-665F1B7396A1}"/>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521903749"/>
      </p:ext>
    </p:extLst>
  </p:cSld>
  <p:clrMapOvr>
    <a:masterClrMapping/>
  </p:clrMapOvr>
  <mc:AlternateContent xmlns:mc="http://schemas.openxmlformats.org/markup-compatibility/2006" xmlns:p14="http://schemas.microsoft.com/office/powerpoint/2010/main">
    <mc:Choice Requires="p14">
      <p:transition spd="slow" p14:dur="2000" advTm="69258"/>
    </mc:Choice>
    <mc:Fallback xmlns="">
      <p:transition spd="slow" advTm="692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text, screenshot, font, number&#10;&#10;Description automatically generated">
            <a:extLst>
              <a:ext uri="{FF2B5EF4-FFF2-40B4-BE49-F238E27FC236}">
                <a16:creationId xmlns:a16="http://schemas.microsoft.com/office/drawing/2014/main" id="{476615C8-8166-8128-1F15-78BAC8E2EC17}"/>
              </a:ext>
            </a:extLst>
          </p:cNvPr>
          <p:cNvPicPr>
            <a:picLocks noChangeAspect="1"/>
          </p:cNvPicPr>
          <p:nvPr/>
        </p:nvPicPr>
        <p:blipFill>
          <a:blip r:embed="rId6"/>
          <a:stretch>
            <a:fillRect/>
          </a:stretch>
        </p:blipFill>
        <p:spPr>
          <a:xfrm>
            <a:off x="1844456" y="1568354"/>
            <a:ext cx="8503087" cy="3721291"/>
          </a:xfrm>
          <a:prstGeom prst="rect">
            <a:avLst/>
          </a:prstGeom>
        </p:spPr>
      </p:pic>
      <p:pic>
        <p:nvPicPr>
          <p:cNvPr id="5" name="Picture 4" descr="A picture containing text, screenshot, number, font&#10;&#10;Description automatically generated">
            <a:extLst>
              <a:ext uri="{FF2B5EF4-FFF2-40B4-BE49-F238E27FC236}">
                <a16:creationId xmlns:a16="http://schemas.microsoft.com/office/drawing/2014/main" id="{6EA7CA15-9CBD-68FE-F480-8A6222511C86}"/>
              </a:ext>
            </a:extLst>
          </p:cNvPr>
          <p:cNvPicPr>
            <a:picLocks noChangeAspect="1"/>
          </p:cNvPicPr>
          <p:nvPr/>
        </p:nvPicPr>
        <p:blipFill>
          <a:blip r:embed="rId7"/>
          <a:stretch>
            <a:fillRect/>
          </a:stretch>
        </p:blipFill>
        <p:spPr>
          <a:xfrm>
            <a:off x="1911134" y="828372"/>
            <a:ext cx="8369730" cy="4730993"/>
          </a:xfrm>
          <a:prstGeom prst="rect">
            <a:avLst/>
          </a:prstGeom>
        </p:spPr>
      </p:pic>
      <p:pic>
        <p:nvPicPr>
          <p:cNvPr id="6" name="Audio 5">
            <a:hlinkClick r:id="" action="ppaction://media"/>
            <a:extLst>
              <a:ext uri="{FF2B5EF4-FFF2-40B4-BE49-F238E27FC236}">
                <a16:creationId xmlns:a16="http://schemas.microsoft.com/office/drawing/2014/main" id="{5B1B5584-9BD1-E3E5-68BE-D6DEC7F1B67D}"/>
              </a:ext>
            </a:extLst>
          </p:cNvPr>
          <p:cNvPicPr>
            <a:picLocks noChangeAspect="1"/>
          </p:cNvPicPr>
          <p:nvPr>
            <a:audioFile r:link="rId3"/>
            <p:extLst>
              <p:ext uri="{DAA4B4D4-6D71-4841-9C94-3DE7FCFB9230}">
                <p14:media xmlns:p14="http://schemas.microsoft.com/office/powerpoint/2010/main" r:embed="rId2"/>
              </p:ext>
            </p:extLst>
          </p:nvPr>
        </p:nvPicPr>
        <p:blipFill>
          <a:blip r:embed="rId8"/>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1408080504"/>
      </p:ext>
    </p:extLst>
  </p:cSld>
  <p:clrMapOvr>
    <a:masterClrMapping/>
  </p:clrMapOvr>
  <mc:AlternateContent xmlns:mc="http://schemas.openxmlformats.org/markup-compatibility/2006" xmlns:p14="http://schemas.microsoft.com/office/powerpoint/2010/main">
    <mc:Choice Requires="p14">
      <p:transition spd="slow" p14:dur="2000" advTm="19129"/>
    </mc:Choice>
    <mc:Fallback xmlns="">
      <p:transition spd="slow" advTm="191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715A635-AFFF-4EDD-824E-DE75593FB9CE}"/>
              </a:ext>
            </a:extLst>
          </p:cNvPr>
          <p:cNvPicPr>
            <a:picLocks noChangeAspect="1"/>
          </p:cNvPicPr>
          <p:nvPr/>
        </p:nvPicPr>
        <p:blipFill>
          <a:blip r:embed="rId5"/>
          <a:stretch>
            <a:fillRect/>
          </a:stretch>
        </p:blipFill>
        <p:spPr>
          <a:xfrm>
            <a:off x="270842" y="155358"/>
            <a:ext cx="11650316" cy="6547284"/>
          </a:xfrm>
          <a:prstGeom prst="rect">
            <a:avLst/>
          </a:prstGeom>
        </p:spPr>
      </p:pic>
      <p:pic>
        <p:nvPicPr>
          <p:cNvPr id="5" name="Audio 4">
            <a:hlinkClick r:id="" action="ppaction://media"/>
            <a:extLst>
              <a:ext uri="{FF2B5EF4-FFF2-40B4-BE49-F238E27FC236}">
                <a16:creationId xmlns:a16="http://schemas.microsoft.com/office/drawing/2014/main" id="{459985B6-72CC-98FD-F190-CCF73E645064}"/>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991064382"/>
      </p:ext>
    </p:extLst>
  </p:cSld>
  <p:clrMapOvr>
    <a:masterClrMapping/>
  </p:clrMapOvr>
  <mc:AlternateContent xmlns:mc="http://schemas.openxmlformats.org/markup-compatibility/2006" xmlns:p14="http://schemas.microsoft.com/office/powerpoint/2010/main">
    <mc:Choice Requires="p14">
      <p:transition spd="slow" p14:dur="2000" advTm="31441"/>
    </mc:Choice>
    <mc:Fallback xmlns="">
      <p:transition spd="slow" advTm="314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A52A47-913B-43F3-A185-9D8C061CFD0C}"/>
              </a:ext>
            </a:extLst>
          </p:cNvPr>
          <p:cNvSpPr>
            <a:spLocks noGrp="1"/>
          </p:cNvSpPr>
          <p:nvPr>
            <p:ph idx="1"/>
          </p:nvPr>
        </p:nvSpPr>
        <p:spPr>
          <a:xfrm>
            <a:off x="347399" y="1118585"/>
            <a:ext cx="6303568" cy="4816389"/>
          </a:xfrm>
        </p:spPr>
        <p:txBody>
          <a:bodyPr>
            <a:normAutofit/>
          </a:bodyPr>
          <a:lstStyle/>
          <a:p>
            <a:r>
              <a:rPr lang="en-GB" sz="2400" dirty="0"/>
              <a:t>Make reading visible; have books available in your home and let your child see you reading. Children need to see that reading is something adults do too.</a:t>
            </a:r>
          </a:p>
          <a:p>
            <a:endParaRPr lang="en-GB" sz="2400" dirty="0"/>
          </a:p>
          <a:p>
            <a:r>
              <a:rPr lang="en-GB" sz="2400" dirty="0"/>
              <a:t>Respect children’s reading choices. They may have their colour-banded book to read, but we also encourage them to read anything and everything that interests them.</a:t>
            </a:r>
          </a:p>
        </p:txBody>
      </p:sp>
      <p:sp>
        <p:nvSpPr>
          <p:cNvPr id="4" name="TextBox 3">
            <a:extLst>
              <a:ext uri="{FF2B5EF4-FFF2-40B4-BE49-F238E27FC236}">
                <a16:creationId xmlns:a16="http://schemas.microsoft.com/office/drawing/2014/main" id="{6048C8BD-479F-4A7F-BFAB-60B3EC2F7E51}"/>
              </a:ext>
            </a:extLst>
          </p:cNvPr>
          <p:cNvSpPr txBox="1"/>
          <p:nvPr/>
        </p:nvSpPr>
        <p:spPr>
          <a:xfrm>
            <a:off x="241539" y="198408"/>
            <a:ext cx="9484351" cy="707886"/>
          </a:xfrm>
          <a:prstGeom prst="rect">
            <a:avLst/>
          </a:prstGeom>
          <a:noFill/>
        </p:spPr>
        <p:txBody>
          <a:bodyPr wrap="square" rtlCol="0">
            <a:spAutoFit/>
          </a:bodyPr>
          <a:lstStyle/>
          <a:p>
            <a:r>
              <a:rPr lang="en-GB" sz="4000" dirty="0">
                <a:solidFill>
                  <a:schemeClr val="accent1"/>
                </a:solidFill>
              </a:rPr>
              <a:t>How can support your child at home:</a:t>
            </a:r>
          </a:p>
        </p:txBody>
      </p:sp>
      <p:pic>
        <p:nvPicPr>
          <p:cNvPr id="1026" name="Picture 2" descr="About Reading Together | Reading Together">
            <a:extLst>
              <a:ext uri="{FF2B5EF4-FFF2-40B4-BE49-F238E27FC236}">
                <a16:creationId xmlns:a16="http://schemas.microsoft.com/office/drawing/2014/main" id="{85104226-2110-457C-9FB0-BD5D0F2A4D70}"/>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9827" r="6256"/>
          <a:stretch/>
        </p:blipFill>
        <p:spPr bwMode="auto">
          <a:xfrm>
            <a:off x="6650966" y="1403093"/>
            <a:ext cx="5195454" cy="3795423"/>
          </a:xfrm>
          <a:prstGeom prst="rect">
            <a:avLst/>
          </a:prstGeom>
          <a:noFill/>
          <a:extLst>
            <a:ext uri="{909E8E84-426E-40DD-AFC4-6F175D3DCCD1}">
              <a14:hiddenFill xmlns:a14="http://schemas.microsoft.com/office/drawing/2010/main">
                <a:solidFill>
                  <a:srgbClr val="FFFFFF"/>
                </a:solidFill>
              </a14:hiddenFill>
            </a:ext>
          </a:extLst>
        </p:spPr>
      </p:pic>
      <p:pic>
        <p:nvPicPr>
          <p:cNvPr id="6" name="Audio 5">
            <a:hlinkClick r:id="" action="ppaction://media"/>
            <a:extLst>
              <a:ext uri="{FF2B5EF4-FFF2-40B4-BE49-F238E27FC236}">
                <a16:creationId xmlns:a16="http://schemas.microsoft.com/office/drawing/2014/main" id="{D273DA6C-225F-990C-4EF3-05E2E2204C14}"/>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226785067"/>
      </p:ext>
    </p:extLst>
  </p:cSld>
  <p:clrMapOvr>
    <a:masterClrMapping/>
  </p:clrMapOvr>
  <mc:AlternateContent xmlns:mc="http://schemas.openxmlformats.org/markup-compatibility/2006" xmlns:p14="http://schemas.microsoft.com/office/powerpoint/2010/main">
    <mc:Choice Requires="p14">
      <p:transition spd="slow" p14:dur="2000" advTm="21454"/>
    </mc:Choice>
    <mc:Fallback xmlns="">
      <p:transition spd="slow" advTm="214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048C8BD-479F-4A7F-BFAB-60B3EC2F7E51}"/>
              </a:ext>
            </a:extLst>
          </p:cNvPr>
          <p:cNvSpPr txBox="1"/>
          <p:nvPr/>
        </p:nvSpPr>
        <p:spPr>
          <a:xfrm>
            <a:off x="1451579" y="804519"/>
            <a:ext cx="9291215" cy="1049235"/>
          </a:xfrm>
          <a:prstGeom prst="rect">
            <a:avLst/>
          </a:prstGeom>
        </p:spPr>
        <p:txBody>
          <a:bodyPr vert="horz" lIns="91440" tIns="45720" rIns="91440" bIns="45720" rtlCol="0" anchor="ctr">
            <a:normAutofit/>
          </a:bodyPr>
          <a:lstStyle/>
          <a:p>
            <a:pPr algn="ctr" defTabSz="914400">
              <a:lnSpc>
                <a:spcPct val="90000"/>
              </a:lnSpc>
              <a:spcBef>
                <a:spcPct val="0"/>
              </a:spcBef>
              <a:spcAft>
                <a:spcPts val="600"/>
              </a:spcAft>
            </a:pPr>
            <a:r>
              <a:rPr lang="en-US" sz="3200" cap="all" dirty="0">
                <a:solidFill>
                  <a:schemeClr val="accent1"/>
                </a:solidFill>
                <a:latin typeface="+mj-lt"/>
                <a:ea typeface="+mj-ea"/>
                <a:cs typeface="+mj-cs"/>
              </a:rPr>
              <a:t>How families can support</a:t>
            </a:r>
          </a:p>
        </p:txBody>
      </p:sp>
      <p:sp>
        <p:nvSpPr>
          <p:cNvPr id="3" name="Content Placeholder 2">
            <a:extLst>
              <a:ext uri="{FF2B5EF4-FFF2-40B4-BE49-F238E27FC236}">
                <a16:creationId xmlns:a16="http://schemas.microsoft.com/office/drawing/2014/main" id="{13A52A47-913B-43F3-A185-9D8C061CFD0C}"/>
              </a:ext>
            </a:extLst>
          </p:cNvPr>
          <p:cNvSpPr>
            <a:spLocks noGrp="1"/>
          </p:cNvSpPr>
          <p:nvPr>
            <p:ph idx="1"/>
          </p:nvPr>
        </p:nvSpPr>
        <p:spPr>
          <a:xfrm>
            <a:off x="246292" y="1773349"/>
            <a:ext cx="5467927" cy="3450613"/>
          </a:xfrm>
        </p:spPr>
        <p:txBody>
          <a:bodyPr vert="horz" lIns="91440" tIns="45720" rIns="91440" bIns="45720" rtlCol="0" anchor="t">
            <a:noAutofit/>
          </a:bodyPr>
          <a:lstStyle/>
          <a:p>
            <a:pPr>
              <a:lnSpc>
                <a:spcPct val="110000"/>
              </a:lnSpc>
            </a:pPr>
            <a:r>
              <a:rPr lang="en-US" sz="2500" dirty="0"/>
              <a:t>Visit the library and make use of free reading apps like Libby, </a:t>
            </a:r>
            <a:r>
              <a:rPr lang="en-US" sz="2500" dirty="0" err="1"/>
              <a:t>BorrowBox</a:t>
            </a:r>
            <a:r>
              <a:rPr lang="en-US" sz="2500" dirty="0"/>
              <a:t>, Get Epic and </a:t>
            </a:r>
            <a:r>
              <a:rPr lang="en-US" sz="2500" dirty="0" err="1"/>
              <a:t>Sumdog</a:t>
            </a:r>
            <a:r>
              <a:rPr lang="en-US" sz="2500" dirty="0"/>
              <a:t>.</a:t>
            </a:r>
          </a:p>
          <a:p>
            <a:pPr>
              <a:lnSpc>
                <a:spcPct val="110000"/>
              </a:lnSpc>
            </a:pPr>
            <a:endParaRPr lang="en-US" sz="2500" dirty="0"/>
          </a:p>
          <a:p>
            <a:pPr>
              <a:lnSpc>
                <a:spcPct val="110000"/>
              </a:lnSpc>
            </a:pPr>
            <a:r>
              <a:rPr lang="en-US" sz="2500" dirty="0"/>
              <a:t>Re-read familiar and </a:t>
            </a:r>
            <a:r>
              <a:rPr lang="en-US" sz="2500" dirty="0" err="1"/>
              <a:t>favourite</a:t>
            </a:r>
            <a:r>
              <a:rPr lang="en-US" sz="2500" dirty="0"/>
              <a:t> books.</a:t>
            </a:r>
          </a:p>
          <a:p>
            <a:pPr>
              <a:lnSpc>
                <a:spcPct val="110000"/>
              </a:lnSpc>
            </a:pPr>
            <a:endParaRPr lang="en-US" sz="2500" dirty="0"/>
          </a:p>
          <a:p>
            <a:pPr>
              <a:lnSpc>
                <a:spcPct val="110000"/>
              </a:lnSpc>
            </a:pPr>
            <a:r>
              <a:rPr lang="en-US" sz="2500" dirty="0"/>
              <a:t>Try to avoid making reading feel like a punishment or a chore.</a:t>
            </a:r>
          </a:p>
        </p:txBody>
      </p:sp>
      <p:pic>
        <p:nvPicPr>
          <p:cNvPr id="7" name="Picture 6" descr="A picture containing yellow, clipart, cartoon, graphics&#10;&#10;Description automatically generated">
            <a:extLst>
              <a:ext uri="{FF2B5EF4-FFF2-40B4-BE49-F238E27FC236}">
                <a16:creationId xmlns:a16="http://schemas.microsoft.com/office/drawing/2014/main" id="{4BD42B34-58B9-C826-BF22-27D974478437}"/>
              </a:ext>
            </a:extLst>
          </p:cNvPr>
          <p:cNvPicPr>
            <a:picLocks noChangeAspect="1"/>
          </p:cNvPicPr>
          <p:nvPr/>
        </p:nvPicPr>
        <p:blipFill>
          <a:blip r:embed="rId5"/>
          <a:stretch>
            <a:fillRect/>
          </a:stretch>
        </p:blipFill>
        <p:spPr>
          <a:xfrm>
            <a:off x="5796384" y="2264574"/>
            <a:ext cx="2391342" cy="1145327"/>
          </a:xfrm>
          <a:prstGeom prst="rect">
            <a:avLst/>
          </a:prstGeom>
        </p:spPr>
      </p:pic>
      <p:pic>
        <p:nvPicPr>
          <p:cNvPr id="5" name="Picture 4" descr="A picture containing font, graphics, logo, screenshot&#10;&#10;Description automatically generated">
            <a:extLst>
              <a:ext uri="{FF2B5EF4-FFF2-40B4-BE49-F238E27FC236}">
                <a16:creationId xmlns:a16="http://schemas.microsoft.com/office/drawing/2014/main" id="{98FDCFE1-87BC-D317-59FE-9617B019FF61}"/>
              </a:ext>
            </a:extLst>
          </p:cNvPr>
          <p:cNvPicPr>
            <a:picLocks noChangeAspect="1"/>
          </p:cNvPicPr>
          <p:nvPr/>
        </p:nvPicPr>
        <p:blipFill>
          <a:blip r:embed="rId6"/>
          <a:stretch>
            <a:fillRect/>
          </a:stretch>
        </p:blipFill>
        <p:spPr>
          <a:xfrm>
            <a:off x="8352056" y="2062351"/>
            <a:ext cx="2390738" cy="1549774"/>
          </a:xfrm>
          <a:prstGeom prst="rect">
            <a:avLst/>
          </a:prstGeom>
        </p:spPr>
      </p:pic>
      <p:pic>
        <p:nvPicPr>
          <p:cNvPr id="6148" name="Picture 4" descr="eBooks and eAudiobooks - Libraries">
            <a:extLst>
              <a:ext uri="{FF2B5EF4-FFF2-40B4-BE49-F238E27FC236}">
                <a16:creationId xmlns:a16="http://schemas.microsoft.com/office/drawing/2014/main" id="{A84C5A69-E5D1-4F48-82B3-453B34E26B3E}"/>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5796384" y="4213248"/>
            <a:ext cx="2391342" cy="863184"/>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Libby Website Assets – OverDrive Resource Center">
            <a:extLst>
              <a:ext uri="{FF2B5EF4-FFF2-40B4-BE49-F238E27FC236}">
                <a16:creationId xmlns:a16="http://schemas.microsoft.com/office/drawing/2014/main" id="{10E2B94C-8ACC-4419-A959-0FD900924D4C}"/>
              </a:ext>
            </a:extLst>
          </p:cNvPr>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8352056" y="4065717"/>
            <a:ext cx="2390738" cy="1158245"/>
          </a:xfrm>
          <a:prstGeom prst="rect">
            <a:avLst/>
          </a:prstGeom>
          <a:noFill/>
          <a:extLst>
            <a:ext uri="{909E8E84-426E-40DD-AFC4-6F175D3DCCD1}">
              <a14:hiddenFill xmlns:a14="http://schemas.microsoft.com/office/drawing/2010/main">
                <a:solidFill>
                  <a:srgbClr val="FFFFFF"/>
                </a:solidFill>
              </a14:hiddenFill>
            </a:ext>
          </a:extLst>
        </p:spPr>
      </p:pic>
      <p:pic>
        <p:nvPicPr>
          <p:cNvPr id="8" name="Audio 7">
            <a:hlinkClick r:id="" action="ppaction://media"/>
            <a:extLst>
              <a:ext uri="{FF2B5EF4-FFF2-40B4-BE49-F238E27FC236}">
                <a16:creationId xmlns:a16="http://schemas.microsoft.com/office/drawing/2014/main" id="{0A23F93B-AC00-13BD-DEEA-38B60D40157F}"/>
              </a:ext>
            </a:extLst>
          </p:cNvPr>
          <p:cNvPicPr>
            <a:picLocks noChangeAspect="1"/>
          </p:cNvPicPr>
          <p:nvPr>
            <a:audioFile r:link="rId2"/>
            <p:extLst>
              <p:ext uri="{DAA4B4D4-6D71-4841-9C94-3DE7FCFB9230}">
                <p14:media xmlns:p14="http://schemas.microsoft.com/office/powerpoint/2010/main" r:embed="rId1"/>
              </p:ext>
            </p:extLst>
          </p:nvPr>
        </p:nvPicPr>
        <p:blipFill>
          <a:blip r:embed="rId9"/>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590171442"/>
      </p:ext>
    </p:extLst>
  </p:cSld>
  <p:clrMapOvr>
    <a:masterClrMapping/>
  </p:clrMapOvr>
  <mc:AlternateContent xmlns:mc="http://schemas.openxmlformats.org/markup-compatibility/2006" xmlns:p14="http://schemas.microsoft.com/office/powerpoint/2010/main">
    <mc:Choice Requires="p14">
      <p:transition spd="slow" p14:dur="2000" advTm="22916"/>
    </mc:Choice>
    <mc:Fallback xmlns="">
      <p:transition spd="slow" advTm="229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A52A47-913B-43F3-A185-9D8C061CFD0C}"/>
              </a:ext>
            </a:extLst>
          </p:cNvPr>
          <p:cNvSpPr>
            <a:spLocks noGrp="1"/>
          </p:cNvSpPr>
          <p:nvPr>
            <p:ph idx="1"/>
          </p:nvPr>
        </p:nvSpPr>
        <p:spPr>
          <a:xfrm>
            <a:off x="347399" y="1118585"/>
            <a:ext cx="5051915" cy="4816389"/>
          </a:xfrm>
        </p:spPr>
        <p:txBody>
          <a:bodyPr>
            <a:normAutofit/>
          </a:bodyPr>
          <a:lstStyle/>
          <a:p>
            <a:r>
              <a:rPr lang="en-GB" sz="2400" dirty="0"/>
              <a:t>Make time to listen to them read – even when they are fluent.</a:t>
            </a:r>
          </a:p>
          <a:p>
            <a:endParaRPr lang="en-GB" sz="2400" dirty="0"/>
          </a:p>
          <a:p>
            <a:r>
              <a:rPr lang="en-GB" sz="2400" dirty="0"/>
              <a:t>Talk to them about their reading, ask open-ended questions and make connections with their own lives and interests.</a:t>
            </a:r>
          </a:p>
          <a:p>
            <a:endParaRPr lang="en-GB" sz="2400" dirty="0"/>
          </a:p>
          <a:p>
            <a:r>
              <a:rPr lang="en-GB" sz="2400" dirty="0"/>
              <a:t>Read aloud to them.</a:t>
            </a:r>
          </a:p>
        </p:txBody>
      </p:sp>
      <p:sp>
        <p:nvSpPr>
          <p:cNvPr id="4" name="TextBox 3">
            <a:extLst>
              <a:ext uri="{FF2B5EF4-FFF2-40B4-BE49-F238E27FC236}">
                <a16:creationId xmlns:a16="http://schemas.microsoft.com/office/drawing/2014/main" id="{6048C8BD-479F-4A7F-BFAB-60B3EC2F7E51}"/>
              </a:ext>
            </a:extLst>
          </p:cNvPr>
          <p:cNvSpPr txBox="1"/>
          <p:nvPr/>
        </p:nvSpPr>
        <p:spPr>
          <a:xfrm>
            <a:off x="241540" y="198408"/>
            <a:ext cx="6409426" cy="707886"/>
          </a:xfrm>
          <a:prstGeom prst="rect">
            <a:avLst/>
          </a:prstGeom>
          <a:noFill/>
        </p:spPr>
        <p:txBody>
          <a:bodyPr wrap="square" rtlCol="0">
            <a:spAutoFit/>
          </a:bodyPr>
          <a:lstStyle/>
          <a:p>
            <a:r>
              <a:rPr lang="en-GB" sz="4000" dirty="0">
                <a:solidFill>
                  <a:schemeClr val="accent1"/>
                </a:solidFill>
              </a:rPr>
              <a:t>How families can support</a:t>
            </a:r>
          </a:p>
        </p:txBody>
      </p:sp>
      <p:pic>
        <p:nvPicPr>
          <p:cNvPr id="6" name="Picture 5">
            <a:extLst>
              <a:ext uri="{FF2B5EF4-FFF2-40B4-BE49-F238E27FC236}">
                <a16:creationId xmlns:a16="http://schemas.microsoft.com/office/drawing/2014/main" id="{4112FCC3-F25C-43FA-8DC2-3640892C8C1D}"/>
              </a:ext>
            </a:extLst>
          </p:cNvPr>
          <p:cNvPicPr>
            <a:picLocks noChangeAspect="1"/>
          </p:cNvPicPr>
          <p:nvPr/>
        </p:nvPicPr>
        <p:blipFill>
          <a:blip r:embed="rId5"/>
          <a:stretch>
            <a:fillRect/>
          </a:stretch>
        </p:blipFill>
        <p:spPr>
          <a:xfrm>
            <a:off x="5905591" y="3918857"/>
            <a:ext cx="5939010" cy="2618273"/>
          </a:xfrm>
          <a:prstGeom prst="rect">
            <a:avLst/>
          </a:prstGeom>
        </p:spPr>
      </p:pic>
      <p:pic>
        <p:nvPicPr>
          <p:cNvPr id="7" name="Picture 6">
            <a:extLst>
              <a:ext uri="{FF2B5EF4-FFF2-40B4-BE49-F238E27FC236}">
                <a16:creationId xmlns:a16="http://schemas.microsoft.com/office/drawing/2014/main" id="{C2C8AA39-C735-42E7-B433-611FE9ED19FA}"/>
              </a:ext>
            </a:extLst>
          </p:cNvPr>
          <p:cNvPicPr>
            <a:picLocks noChangeAspect="1"/>
          </p:cNvPicPr>
          <p:nvPr/>
        </p:nvPicPr>
        <p:blipFill>
          <a:blip r:embed="rId6"/>
          <a:stretch>
            <a:fillRect/>
          </a:stretch>
        </p:blipFill>
        <p:spPr>
          <a:xfrm>
            <a:off x="9245096" y="320870"/>
            <a:ext cx="2599505" cy="3407011"/>
          </a:xfrm>
          <a:prstGeom prst="rect">
            <a:avLst/>
          </a:prstGeom>
        </p:spPr>
      </p:pic>
      <p:pic>
        <p:nvPicPr>
          <p:cNvPr id="8" name="Audio 7">
            <a:hlinkClick r:id="" action="ppaction://media"/>
            <a:extLst>
              <a:ext uri="{FF2B5EF4-FFF2-40B4-BE49-F238E27FC236}">
                <a16:creationId xmlns:a16="http://schemas.microsoft.com/office/drawing/2014/main" id="{3A5E521A-0E3C-6EB2-97B5-7894E76DB4CA}"/>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473326602"/>
      </p:ext>
    </p:extLst>
  </p:cSld>
  <p:clrMapOvr>
    <a:masterClrMapping/>
  </p:clrMapOvr>
  <mc:AlternateContent xmlns:mc="http://schemas.openxmlformats.org/markup-compatibility/2006" xmlns:p14="http://schemas.microsoft.com/office/powerpoint/2010/main">
    <mc:Choice Requires="p14">
      <p:transition spd="slow" p14:dur="2000" advTm="16424"/>
    </mc:Choice>
    <mc:Fallback xmlns="">
      <p:transition spd="slow" advTm="164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048C8BD-479F-4A7F-BFAB-60B3EC2F7E51}"/>
              </a:ext>
            </a:extLst>
          </p:cNvPr>
          <p:cNvSpPr txBox="1"/>
          <p:nvPr/>
        </p:nvSpPr>
        <p:spPr>
          <a:xfrm>
            <a:off x="241540" y="198408"/>
            <a:ext cx="6409426" cy="707886"/>
          </a:xfrm>
          <a:prstGeom prst="rect">
            <a:avLst/>
          </a:prstGeom>
          <a:noFill/>
        </p:spPr>
        <p:txBody>
          <a:bodyPr wrap="square" rtlCol="0">
            <a:spAutoFit/>
          </a:bodyPr>
          <a:lstStyle/>
          <a:p>
            <a:r>
              <a:rPr lang="en-GB" sz="4000" dirty="0">
                <a:solidFill>
                  <a:schemeClr val="accent1"/>
                </a:solidFill>
              </a:rPr>
              <a:t>How families can support</a:t>
            </a:r>
          </a:p>
        </p:txBody>
      </p:sp>
      <p:pic>
        <p:nvPicPr>
          <p:cNvPr id="7" name="Picture 6">
            <a:hlinkClick r:id="rId5"/>
            <a:extLst>
              <a:ext uri="{FF2B5EF4-FFF2-40B4-BE49-F238E27FC236}">
                <a16:creationId xmlns:a16="http://schemas.microsoft.com/office/drawing/2014/main" id="{81C14936-D2AB-4DD5-8DAA-30AAD2E5B808}"/>
              </a:ext>
            </a:extLst>
          </p:cNvPr>
          <p:cNvPicPr>
            <a:picLocks noChangeAspect="1"/>
          </p:cNvPicPr>
          <p:nvPr/>
        </p:nvPicPr>
        <p:blipFill>
          <a:blip r:embed="rId6"/>
          <a:stretch>
            <a:fillRect/>
          </a:stretch>
        </p:blipFill>
        <p:spPr>
          <a:xfrm>
            <a:off x="1001486" y="1078412"/>
            <a:ext cx="9942286" cy="4921794"/>
          </a:xfrm>
          <a:prstGeom prst="rect">
            <a:avLst/>
          </a:prstGeom>
        </p:spPr>
      </p:pic>
      <p:sp>
        <p:nvSpPr>
          <p:cNvPr id="8" name="TextBox 7">
            <a:extLst>
              <a:ext uri="{FF2B5EF4-FFF2-40B4-BE49-F238E27FC236}">
                <a16:creationId xmlns:a16="http://schemas.microsoft.com/office/drawing/2014/main" id="{78B9BF66-1409-4912-9B72-9817B1E20F42}"/>
              </a:ext>
            </a:extLst>
          </p:cNvPr>
          <p:cNvSpPr txBox="1"/>
          <p:nvPr/>
        </p:nvSpPr>
        <p:spPr>
          <a:xfrm>
            <a:off x="11059885" y="1219200"/>
            <a:ext cx="856343" cy="369332"/>
          </a:xfrm>
          <a:prstGeom prst="rect">
            <a:avLst/>
          </a:prstGeom>
          <a:noFill/>
        </p:spPr>
        <p:txBody>
          <a:bodyPr wrap="square" rtlCol="0">
            <a:spAutoFit/>
          </a:bodyPr>
          <a:lstStyle/>
          <a:p>
            <a:r>
              <a:rPr lang="en-GB" dirty="0"/>
              <a:t>Video</a:t>
            </a:r>
          </a:p>
        </p:txBody>
      </p:sp>
      <p:sp>
        <p:nvSpPr>
          <p:cNvPr id="3" name="TextBox 2">
            <a:extLst>
              <a:ext uri="{FF2B5EF4-FFF2-40B4-BE49-F238E27FC236}">
                <a16:creationId xmlns:a16="http://schemas.microsoft.com/office/drawing/2014/main" id="{11E0932F-2FD3-A598-A453-DE93CEE53F9A}"/>
              </a:ext>
            </a:extLst>
          </p:cNvPr>
          <p:cNvSpPr txBox="1"/>
          <p:nvPr/>
        </p:nvSpPr>
        <p:spPr>
          <a:xfrm>
            <a:off x="241540" y="6172324"/>
            <a:ext cx="11674688" cy="523220"/>
          </a:xfrm>
          <a:prstGeom prst="rect">
            <a:avLst/>
          </a:prstGeom>
          <a:noFill/>
        </p:spPr>
        <p:txBody>
          <a:bodyPr wrap="square">
            <a:spAutoFit/>
          </a:bodyPr>
          <a:lstStyle/>
          <a:p>
            <a:r>
              <a:rPr lang="en-GB" sz="2800" dirty="0">
                <a:hlinkClick r:id="rId5"/>
              </a:rPr>
              <a:t>https://ourfp.org/supporting-rah/book-chat-reading-with-your-child/</a:t>
            </a:r>
            <a:endParaRPr lang="en-GB" sz="2800" dirty="0"/>
          </a:p>
        </p:txBody>
      </p:sp>
      <p:pic>
        <p:nvPicPr>
          <p:cNvPr id="6" name="Audio 5">
            <a:hlinkClick r:id="" action="ppaction://media"/>
            <a:extLst>
              <a:ext uri="{FF2B5EF4-FFF2-40B4-BE49-F238E27FC236}">
                <a16:creationId xmlns:a16="http://schemas.microsoft.com/office/drawing/2014/main" id="{A37052E5-A2BE-4DFC-56CF-95B376CA0D5F}"/>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174009630"/>
      </p:ext>
    </p:extLst>
  </p:cSld>
  <p:clrMapOvr>
    <a:masterClrMapping/>
  </p:clrMapOvr>
  <mc:AlternateContent xmlns:mc="http://schemas.openxmlformats.org/markup-compatibility/2006" xmlns:p14="http://schemas.microsoft.com/office/powerpoint/2010/main">
    <mc:Choice Requires="p14">
      <p:transition spd="slow" p14:dur="2000" advTm="9283"/>
    </mc:Choice>
    <mc:Fallback xmlns="">
      <p:transition spd="slow" advTm="92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5FE07-9A7E-642B-8573-C132A6DDC209}"/>
              </a:ext>
            </a:extLst>
          </p:cNvPr>
          <p:cNvSpPr>
            <a:spLocks noGrp="1"/>
          </p:cNvSpPr>
          <p:nvPr>
            <p:ph type="ctrTitle"/>
          </p:nvPr>
        </p:nvSpPr>
        <p:spPr>
          <a:xfrm>
            <a:off x="490583" y="2669177"/>
            <a:ext cx="5319296" cy="2936166"/>
          </a:xfrm>
        </p:spPr>
        <p:txBody>
          <a:bodyPr>
            <a:noAutofit/>
          </a:bodyPr>
          <a:lstStyle/>
          <a:p>
            <a:r>
              <a:rPr lang="en-GB" sz="4000" dirty="0"/>
              <a:t>'The more that you read, the more things you will know. The more that you learn, the more places you'll go.’ – </a:t>
            </a:r>
            <a:r>
              <a:rPr lang="en-GB" sz="2000" dirty="0"/>
              <a:t>Dr Seuss</a:t>
            </a:r>
          </a:p>
        </p:txBody>
      </p:sp>
      <p:pic>
        <p:nvPicPr>
          <p:cNvPr id="6" name="Audio 5">
            <a:hlinkClick r:id="" action="ppaction://media"/>
            <a:extLst>
              <a:ext uri="{FF2B5EF4-FFF2-40B4-BE49-F238E27FC236}">
                <a16:creationId xmlns:a16="http://schemas.microsoft.com/office/drawing/2014/main" id="{76BE05FD-7F49-4E11-E404-67803D9C8921}"/>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pic>
        <p:nvPicPr>
          <p:cNvPr id="3" name="Picture 2">
            <a:extLst>
              <a:ext uri="{FF2B5EF4-FFF2-40B4-BE49-F238E27FC236}">
                <a16:creationId xmlns:a16="http://schemas.microsoft.com/office/drawing/2014/main" id="{F83CABE6-10B6-E07D-1A09-D23FBBD5D717}"/>
              </a:ext>
            </a:extLst>
          </p:cNvPr>
          <p:cNvPicPr>
            <a:picLocks noChangeAspect="1"/>
          </p:cNvPicPr>
          <p:nvPr/>
        </p:nvPicPr>
        <p:blipFill>
          <a:blip r:embed="rId5"/>
          <a:stretch>
            <a:fillRect/>
          </a:stretch>
        </p:blipFill>
        <p:spPr>
          <a:xfrm>
            <a:off x="7454458" y="1495329"/>
            <a:ext cx="3161015" cy="3150561"/>
          </a:xfrm>
          <a:prstGeom prst="rect">
            <a:avLst/>
          </a:prstGeom>
        </p:spPr>
      </p:pic>
    </p:spTree>
    <p:extLst>
      <p:ext uri="{BB962C8B-B14F-4D97-AF65-F5344CB8AC3E}">
        <p14:creationId xmlns:p14="http://schemas.microsoft.com/office/powerpoint/2010/main" val="468682179"/>
      </p:ext>
    </p:extLst>
  </p:cSld>
  <p:clrMapOvr>
    <a:masterClrMapping/>
  </p:clrMapOvr>
  <mc:AlternateContent xmlns:mc="http://schemas.openxmlformats.org/markup-compatibility/2006" xmlns:p14="http://schemas.microsoft.com/office/powerpoint/2010/main">
    <mc:Choice Requires="p14">
      <p:transition spd="slow" p14:dur="2000" advTm="2992"/>
    </mc:Choice>
    <mc:Fallback xmlns="">
      <p:transition spd="slow" advTm="29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903036-5CF4-C720-6714-DC947767E5C1}"/>
              </a:ext>
            </a:extLst>
          </p:cNvPr>
          <p:cNvSpPr>
            <a:spLocks noGrp="1"/>
          </p:cNvSpPr>
          <p:nvPr>
            <p:ph type="title"/>
          </p:nvPr>
        </p:nvSpPr>
        <p:spPr>
          <a:xfrm>
            <a:off x="1451581" y="804520"/>
            <a:ext cx="4958419" cy="1049235"/>
          </a:xfrm>
        </p:spPr>
        <p:txBody>
          <a:bodyPr>
            <a:normAutofit/>
          </a:bodyPr>
          <a:lstStyle/>
          <a:p>
            <a:r>
              <a:rPr lang="en-GB" dirty="0"/>
              <a:t>Guided Reading Tour</a:t>
            </a:r>
          </a:p>
        </p:txBody>
      </p:sp>
      <p:sp>
        <p:nvSpPr>
          <p:cNvPr id="3" name="Content Placeholder 2">
            <a:extLst>
              <a:ext uri="{FF2B5EF4-FFF2-40B4-BE49-F238E27FC236}">
                <a16:creationId xmlns:a16="http://schemas.microsoft.com/office/drawing/2014/main" id="{3159A99D-361F-5611-00E4-71D87F23AF1C}"/>
              </a:ext>
            </a:extLst>
          </p:cNvPr>
          <p:cNvSpPr>
            <a:spLocks noGrp="1"/>
          </p:cNvSpPr>
          <p:nvPr>
            <p:ph idx="1"/>
          </p:nvPr>
        </p:nvSpPr>
        <p:spPr>
          <a:xfrm>
            <a:off x="1451581" y="2015732"/>
            <a:ext cx="4958419" cy="3450613"/>
          </a:xfrm>
        </p:spPr>
        <p:txBody>
          <a:bodyPr>
            <a:normAutofit/>
          </a:bodyPr>
          <a:lstStyle/>
          <a:p>
            <a:pPr marL="0" indent="0">
              <a:buNone/>
            </a:pPr>
            <a:r>
              <a:rPr lang="en-GB" sz="2400" dirty="0"/>
              <a:t>You will now have the opportunity to visit your child’s classroom to observe some guided reading activities, look in their guided reading books and celebrate their reading achievements</a:t>
            </a:r>
            <a:r>
              <a:rPr lang="en-GB" dirty="0"/>
              <a:t>. </a:t>
            </a:r>
          </a:p>
        </p:txBody>
      </p:sp>
      <p:pic>
        <p:nvPicPr>
          <p:cNvPr id="1026" name="Picture 2" descr="Children reading books ...">
            <a:extLst>
              <a:ext uri="{FF2B5EF4-FFF2-40B4-BE49-F238E27FC236}">
                <a16:creationId xmlns:a16="http://schemas.microsoft.com/office/drawing/2014/main" id="{3052FA86-03F1-C8D6-5AB4-96771DE616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2874" r="19293" b="2"/>
          <a:stretch>
            <a:fillRect/>
          </a:stretch>
        </p:blipFill>
        <p:spPr bwMode="auto">
          <a:xfrm>
            <a:off x="7555450" y="1116345"/>
            <a:ext cx="3360025" cy="3866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144170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2.8"/>
</p:tagLst>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630454B9E168941B2FF1931C49C3420" ma:contentTypeVersion="14" ma:contentTypeDescription="Create a new document." ma:contentTypeScope="" ma:versionID="1d4cf7126feb50751730381571d6ecce">
  <xsd:schema xmlns:xsd="http://www.w3.org/2001/XMLSchema" xmlns:xs="http://www.w3.org/2001/XMLSchema" xmlns:p="http://schemas.microsoft.com/office/2006/metadata/properties" xmlns:ns2="f3d93207-e26a-4efb-ba48-d151fa99af0f" xmlns:ns3="d7a7afc6-756e-4d18-8c18-b0af268617c8" targetNamespace="http://schemas.microsoft.com/office/2006/metadata/properties" ma:root="true" ma:fieldsID="4d3d8407287f95fff9a82a4daff2f774" ns2:_="" ns3:_="">
    <xsd:import namespace="f3d93207-e26a-4efb-ba48-d151fa99af0f"/>
    <xsd:import namespace="d7a7afc6-756e-4d18-8c18-b0af268617c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3d93207-e26a-4efb-ba48-d151fa99af0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d80cbde3-702e-43b7-8a44-58852930cd6b"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7a7afc6-756e-4d18-8c18-b0af268617c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57e96875-5ca6-4cc1-8b27-52f03f7ce114}" ma:internalName="TaxCatchAll" ma:showField="CatchAllData" ma:web="d7a7afc6-756e-4d18-8c18-b0af268617c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d7a7afc6-756e-4d18-8c18-b0af268617c8" xsi:nil="true"/>
    <lcf76f155ced4ddcb4097134ff3c332f xmlns="f3d93207-e26a-4efb-ba48-d151fa99af0f">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5310996-B9B2-4B63-909A-BAEC786BF97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3d93207-e26a-4efb-ba48-d151fa99af0f"/>
    <ds:schemaRef ds:uri="d7a7afc6-756e-4d18-8c18-b0af268617c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FDAB35A-F717-4276-B9DE-4FBC3FF24B6F}">
  <ds:schemaRefs>
    <ds:schemaRef ds:uri="http://schemas.microsoft.com/office/2006/metadata/properties"/>
    <ds:schemaRef ds:uri="http://schemas.microsoft.com/office/infopath/2007/PartnerControls"/>
    <ds:schemaRef ds:uri="d7a7afc6-756e-4d18-8c18-b0af268617c8"/>
    <ds:schemaRef ds:uri="f3d93207-e26a-4efb-ba48-d151fa99af0f"/>
  </ds:schemaRefs>
</ds:datastoreItem>
</file>

<file path=customXml/itemProps3.xml><?xml version="1.0" encoding="utf-8"?>
<ds:datastoreItem xmlns:ds="http://schemas.openxmlformats.org/officeDocument/2006/customXml" ds:itemID="{5EA990D5-4A5F-46B3-8D76-57A67D0F07A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Gallery</Template>
  <TotalTime>4440</TotalTime>
  <Words>972</Words>
  <Application>Microsoft Office PowerPoint</Application>
  <PresentationFormat>Widescreen</PresentationFormat>
  <Paragraphs>85</Paragraphs>
  <Slides>17</Slides>
  <Notes>11</Notes>
  <HiddenSlides>0</HiddenSlides>
  <MMClips>16</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Arial</vt:lpstr>
      <vt:lpstr>Calibri</vt:lpstr>
      <vt:lpstr>Gill Sans MT</vt:lpstr>
      <vt:lpstr>Rockwell</vt:lpstr>
      <vt:lpstr>Segoe UI</vt:lpstr>
      <vt:lpstr>Sora</vt:lpstr>
      <vt:lpstr>Wingdings</vt:lpstr>
      <vt:lpstr>Gallery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more that you read, the more things you will know. The more that you learn, the more places you'll go.’ – Dr Seuss</vt:lpstr>
      <vt:lpstr>Guided Reading Tour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Marie Barrett</dc:creator>
  <cp:lastModifiedBy>Lorna McHarg</cp:lastModifiedBy>
  <cp:revision>40</cp:revision>
  <cp:lastPrinted>2023-06-29T13:44:47Z</cp:lastPrinted>
  <dcterms:created xsi:type="dcterms:W3CDTF">2022-09-23T09:31:12Z</dcterms:created>
  <dcterms:modified xsi:type="dcterms:W3CDTF">2025-11-04T14:44:42Z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0x0101002630454B9E168941B2FF1931C49C3420</vt:lpwstr>
  </property>
  <property fmtid="{D5CDD505-2E9C-101B-9397-08002B2CF9AE}" pid="3" name="MediaServiceImageTags">
    <vt:lpwstr/>
  </property>
</Properties>
</file>